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66" r:id="rId3"/>
    <p:sldId id="314" r:id="rId4"/>
    <p:sldId id="372" r:id="rId5"/>
    <p:sldId id="388" r:id="rId6"/>
    <p:sldId id="386" r:id="rId7"/>
    <p:sldId id="324" r:id="rId8"/>
    <p:sldId id="325" r:id="rId9"/>
    <p:sldId id="399" r:id="rId10"/>
    <p:sldId id="396" r:id="rId11"/>
    <p:sldId id="397" r:id="rId12"/>
    <p:sldId id="398" r:id="rId13"/>
    <p:sldId id="395" r:id="rId14"/>
    <p:sldId id="339" r:id="rId15"/>
    <p:sldId id="389" r:id="rId16"/>
    <p:sldId id="340" r:id="rId17"/>
    <p:sldId id="342" r:id="rId18"/>
    <p:sldId id="378" r:id="rId19"/>
    <p:sldId id="379" r:id="rId20"/>
    <p:sldId id="377" r:id="rId21"/>
    <p:sldId id="374" r:id="rId22"/>
    <p:sldId id="376" r:id="rId23"/>
    <p:sldId id="359" r:id="rId24"/>
    <p:sldId id="390" r:id="rId25"/>
    <p:sldId id="384" r:id="rId26"/>
  </p:sldIdLst>
  <p:sldSz cx="12190413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6A40"/>
    <a:srgbClr val="F054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26" autoAdjust="0"/>
    <p:restoredTop sz="94660"/>
  </p:normalViewPr>
  <p:slideViewPr>
    <p:cSldViewPr>
      <p:cViewPr varScale="1">
        <p:scale>
          <a:sx n="170" d="100"/>
          <a:sy n="170" d="100"/>
        </p:scale>
        <p:origin x="200" y="4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3912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7C3D7E-DECD-40A8-83A4-F76C1F255BF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FA86EF-2066-4868-A2D4-77ABBC48F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6327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tiff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FC44DC-17B1-4BD0-9959-2723B1C0D4AF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55252-4D7C-4974-8F53-485A71EFFC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147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694611" y="323364"/>
            <a:ext cx="1440155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2134766" y="400102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 userDrawn="1"/>
        </p:nvSpPr>
        <p:spPr>
          <a:xfrm>
            <a:off x="2206774" y="354142"/>
            <a:ext cx="2408609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目录页</a:t>
            </a:r>
          </a:p>
        </p:txBody>
      </p:sp>
      <p:sp>
        <p:nvSpPr>
          <p:cNvPr id="12" name="燕尾形 1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32" name="直接连接符 31"/>
          <p:cNvCxnSpPr>
            <a:stCxn id="21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8" name="斜纹 37"/>
          <p:cNvSpPr/>
          <p:nvPr userDrawn="1"/>
        </p:nvSpPr>
        <p:spPr>
          <a:xfrm rot="10800000" flipH="1">
            <a:off x="0" y="5849936"/>
            <a:ext cx="1008224" cy="1008064"/>
          </a:xfrm>
          <a:prstGeom prst="diagStripe">
            <a:avLst/>
          </a:prstGeom>
          <a:solidFill>
            <a:srgbClr val="F05425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sz="1800" kern="0" dirty="0">
              <a:solidFill>
                <a:sysClr val="windowText" lastClr="000000"/>
              </a:solidFill>
              <a:ea typeface="微软雅黑"/>
            </a:endParaRPr>
          </a:p>
        </p:txBody>
      </p:sp>
      <p:sp>
        <p:nvSpPr>
          <p:cNvPr id="39" name="TextBox 38"/>
          <p:cNvSpPr txBox="1"/>
          <p:nvPr userDrawn="1"/>
        </p:nvSpPr>
        <p:spPr>
          <a:xfrm rot="2698316">
            <a:off x="-22886" y="6318503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目录页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3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32" name="直接连接符 31"/>
          <p:cNvCxnSpPr>
            <a:stCxn id="21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8" name="斜纹 37"/>
          <p:cNvSpPr/>
          <p:nvPr userDrawn="1"/>
        </p:nvSpPr>
        <p:spPr>
          <a:xfrm rot="10800000" flipH="1">
            <a:off x="0" y="5849936"/>
            <a:ext cx="1008224" cy="1008064"/>
          </a:xfrm>
          <a:prstGeom prst="diagStripe">
            <a:avLst/>
          </a:prstGeom>
          <a:solidFill>
            <a:srgbClr val="F05425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sz="1800" kern="0" dirty="0">
              <a:solidFill>
                <a:sysClr val="windowText" lastClr="000000"/>
              </a:solidFill>
              <a:ea typeface="微软雅黑"/>
            </a:endParaRPr>
          </a:p>
        </p:txBody>
      </p:sp>
      <p:sp>
        <p:nvSpPr>
          <p:cNvPr id="39" name="TextBox 38"/>
          <p:cNvSpPr txBox="1"/>
          <p:nvPr userDrawn="1"/>
        </p:nvSpPr>
        <p:spPr>
          <a:xfrm rot="2698316">
            <a:off x="-22886" y="6318503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过渡页</a:t>
            </a: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948C9CDA-8F15-F146-A51E-68AC320B104D}"/>
              </a:ext>
            </a:extLst>
          </p:cNvPr>
          <p:cNvSpPr txBox="1"/>
          <p:nvPr userDrawn="1"/>
        </p:nvSpPr>
        <p:spPr>
          <a:xfrm>
            <a:off x="694611" y="323364"/>
            <a:ext cx="1440155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23" name="直接连接符 9">
            <a:extLst>
              <a:ext uri="{FF2B5EF4-FFF2-40B4-BE49-F238E27FC236}">
                <a16:creationId xmlns:a16="http://schemas.microsoft.com/office/drawing/2014/main" id="{E29F6128-6369-8E4C-A275-0A7BA8C761B9}"/>
              </a:ext>
            </a:extLst>
          </p:cNvPr>
          <p:cNvCxnSpPr/>
          <p:nvPr userDrawn="1"/>
        </p:nvCxnSpPr>
        <p:spPr>
          <a:xfrm>
            <a:off x="2134766" y="400102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10">
            <a:extLst>
              <a:ext uri="{FF2B5EF4-FFF2-40B4-BE49-F238E27FC236}">
                <a16:creationId xmlns:a16="http://schemas.microsoft.com/office/drawing/2014/main" id="{11CC652B-D9C6-2D46-B127-0BC599AF2515}"/>
              </a:ext>
            </a:extLst>
          </p:cNvPr>
          <p:cNvSpPr txBox="1"/>
          <p:nvPr userDrawn="1"/>
        </p:nvSpPr>
        <p:spPr>
          <a:xfrm>
            <a:off x="2206774" y="354142"/>
            <a:ext cx="2408609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过渡页</a:t>
            </a:r>
          </a:p>
        </p:txBody>
      </p:sp>
    </p:spTree>
    <p:extLst>
      <p:ext uri="{BB962C8B-B14F-4D97-AF65-F5344CB8AC3E}">
        <p14:creationId xmlns:p14="http://schemas.microsoft.com/office/powerpoint/2010/main" val="455243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第一章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壹</a:t>
            </a:r>
            <a:endParaRPr lang="zh-CN" altLang="en-US" sz="2800" b="0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积极心理学历程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贰</a:t>
            </a: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空间关系</a:t>
            </a:r>
          </a:p>
        </p:txBody>
      </p:sp>
      <p:sp>
        <p:nvSpPr>
          <p:cNvPr id="37" name="TextBox 18">
            <a:extLst>
              <a:ext uri="{FF2B5EF4-FFF2-40B4-BE49-F238E27FC236}">
                <a16:creationId xmlns:a16="http://schemas.microsoft.com/office/drawing/2014/main" id="{AC4825D1-716B-C145-9F2E-692361922822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sp>
        <p:nvSpPr>
          <p:cNvPr id="38" name="TextBox 20">
            <a:extLst>
              <a:ext uri="{FF2B5EF4-FFF2-40B4-BE49-F238E27FC236}">
                <a16:creationId xmlns:a16="http://schemas.microsoft.com/office/drawing/2014/main" id="{8F7F66E7-C2C4-6E42-96CE-EE11FADE7FC7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第二章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cxnSp>
        <p:nvCxnSpPr>
          <p:cNvPr id="39" name="直接连接符 19">
            <a:extLst>
              <a:ext uri="{FF2B5EF4-FFF2-40B4-BE49-F238E27FC236}">
                <a16:creationId xmlns:a16="http://schemas.microsoft.com/office/drawing/2014/main" id="{E2FAF8D2-B957-6D43-AB72-893257F469CD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462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积极情绪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9F97860C-8961-B843-8870-53F6CE356884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480ABAF9-DF0A-DB41-BF14-F1D48E670CAD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0D9C9D96-5F89-F343-B130-ED884BA507A2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人格特质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3E5F8211-0171-D948-9931-B8B96A12F348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28281E8C-7FF0-204E-A5BC-7FFC8A528D26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FF9E24E4-5EC3-0844-BC55-782DA7892D0B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178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心理资本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4217A1C7-92C2-C446-B203-1B63640BE4D5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D46516AF-8E4C-3D40-8AF9-6BBD6AACEA4F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73D76E5F-727E-E043-BEC6-270C4E88DF68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634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肆</a:t>
            </a: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运用实践</a:t>
            </a:r>
          </a:p>
        </p:txBody>
      </p:sp>
      <p:sp>
        <p:nvSpPr>
          <p:cNvPr id="17" name="TextBox 18">
            <a:extLst>
              <a:ext uri="{FF2B5EF4-FFF2-40B4-BE49-F238E27FC236}">
                <a16:creationId xmlns:a16="http://schemas.microsoft.com/office/drawing/2014/main" id="{45F6962C-47AA-7940-9FC1-9EC4F00753D1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33" name="直接连接符 19">
            <a:extLst>
              <a:ext uri="{FF2B5EF4-FFF2-40B4-BE49-F238E27FC236}">
                <a16:creationId xmlns:a16="http://schemas.microsoft.com/office/drawing/2014/main" id="{622EB85E-1F4C-E440-8259-E217417048F7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20">
            <a:extLst>
              <a:ext uri="{FF2B5EF4-FFF2-40B4-BE49-F238E27FC236}">
                <a16:creationId xmlns:a16="http://schemas.microsoft.com/office/drawing/2014/main" id="{6B23F48C-30E1-CB49-B5F3-81DA4C77362E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第四章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52" r:id="rId5"/>
    <p:sldLayoutId id="2147483664" r:id="rId6"/>
    <p:sldLayoutId id="2147483665" r:id="rId7"/>
    <p:sldLayoutId id="2147483650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3" r:id="rId16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1"/>
          <p:cNvSpPr/>
          <p:nvPr/>
        </p:nvSpPr>
        <p:spPr>
          <a:xfrm>
            <a:off x="2390382" y="4158068"/>
            <a:ext cx="2502412" cy="1790761"/>
          </a:xfrm>
          <a:custGeom>
            <a:avLst/>
            <a:gdLst/>
            <a:ahLst/>
            <a:cxnLst/>
            <a:rect l="l" t="t" r="r" b="b"/>
            <a:pathLst>
              <a:path w="1877542" h="1790761">
                <a:moveTo>
                  <a:pt x="0" y="0"/>
                </a:moveTo>
                <a:cubicBezTo>
                  <a:pt x="570568" y="146264"/>
                  <a:pt x="1203685" y="250085"/>
                  <a:pt x="1877542" y="300265"/>
                </a:cubicBezTo>
                <a:lnTo>
                  <a:pt x="1877542" y="1523367"/>
                </a:lnTo>
                <a:cubicBezTo>
                  <a:pt x="1207220" y="1562691"/>
                  <a:pt x="574445" y="1655618"/>
                  <a:pt x="0" y="1790761"/>
                </a:cubicBez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"/>
          <p:cNvSpPr/>
          <p:nvPr/>
        </p:nvSpPr>
        <p:spPr>
          <a:xfrm>
            <a:off x="-18750" y="3406791"/>
            <a:ext cx="2295386" cy="3246791"/>
          </a:xfrm>
          <a:custGeom>
            <a:avLst/>
            <a:gdLst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14068 w 1722212"/>
              <a:gd name="connsiteY0" fmla="*/ 0 h 3246791"/>
              <a:gd name="connsiteX1" fmla="*/ 1477513 w 1722212"/>
              <a:gd name="connsiteY1" fmla="*/ 661181 h 3246791"/>
              <a:gd name="connsiteX2" fmla="*/ 1722212 w 1722212"/>
              <a:gd name="connsiteY2" fmla="*/ 729807 h 3246791"/>
              <a:gd name="connsiteX3" fmla="*/ 1722212 w 1722212"/>
              <a:gd name="connsiteY3" fmla="*/ 2562051 h 3246791"/>
              <a:gd name="connsiteX4" fmla="*/ 487793 w 1722212"/>
              <a:gd name="connsiteY4" fmla="*/ 2965437 h 3246791"/>
              <a:gd name="connsiteX5" fmla="*/ 0 w 1722212"/>
              <a:gd name="connsiteY5" fmla="*/ 3246791 h 3246791"/>
              <a:gd name="connsiteX6" fmla="*/ 14068 w 1722212"/>
              <a:gd name="connsiteY6" fmla="*/ 0 h 3246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22212" h="3246791">
                <a:moveTo>
                  <a:pt x="14068" y="0"/>
                </a:moveTo>
                <a:cubicBezTo>
                  <a:pt x="473747" y="182880"/>
                  <a:pt x="975630" y="478301"/>
                  <a:pt x="1477513" y="661181"/>
                </a:cubicBezTo>
                <a:cubicBezTo>
                  <a:pt x="1557642" y="685000"/>
                  <a:pt x="1639232" y="707886"/>
                  <a:pt x="1722212" y="729807"/>
                </a:cubicBezTo>
                <a:lnTo>
                  <a:pt x="1722212" y="2562051"/>
                </a:lnTo>
                <a:cubicBezTo>
                  <a:pt x="1269652" y="2671608"/>
                  <a:pt x="854651" y="2807576"/>
                  <a:pt x="487793" y="2965437"/>
                </a:cubicBezTo>
                <a:lnTo>
                  <a:pt x="0" y="3246791"/>
                </a:lnTo>
                <a:cubicBezTo>
                  <a:pt x="4689" y="2164527"/>
                  <a:pt x="9379" y="1082264"/>
                  <a:pt x="14068" y="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4"/>
          <p:cNvSpPr/>
          <p:nvPr/>
        </p:nvSpPr>
        <p:spPr>
          <a:xfrm>
            <a:off x="5006538" y="4463276"/>
            <a:ext cx="2502412" cy="1238020"/>
          </a:xfrm>
          <a:custGeom>
            <a:avLst/>
            <a:gdLst/>
            <a:ahLst/>
            <a:cxnLst/>
            <a:rect l="l" t="t" r="r" b="b"/>
            <a:pathLst>
              <a:path w="1877542" h="1238020">
                <a:moveTo>
                  <a:pt x="1877542" y="0"/>
                </a:moveTo>
                <a:lnTo>
                  <a:pt x="1877542" y="1238020"/>
                </a:lnTo>
                <a:cubicBezTo>
                  <a:pt x="1512129" y="1205555"/>
                  <a:pt x="1134200" y="1188873"/>
                  <a:pt x="747365" y="1188873"/>
                </a:cubicBezTo>
                <a:cubicBezTo>
                  <a:pt x="494044" y="1188873"/>
                  <a:pt x="244541" y="1196027"/>
                  <a:pt x="0" y="1212460"/>
                </a:cubicBezTo>
                <a:lnTo>
                  <a:pt x="0" y="754"/>
                </a:lnTo>
                <a:cubicBezTo>
                  <a:pt x="303571" y="25487"/>
                  <a:pt x="615342" y="36744"/>
                  <a:pt x="933122" y="36744"/>
                </a:cubicBezTo>
                <a:cubicBezTo>
                  <a:pt x="1254843" y="36744"/>
                  <a:pt x="1570404" y="25206"/>
                  <a:pt x="1877542" y="0"/>
                </a:cubicBezTo>
                <a:close/>
              </a:path>
            </a:pathLst>
          </a:cu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5"/>
          <p:cNvSpPr/>
          <p:nvPr/>
        </p:nvSpPr>
        <p:spPr>
          <a:xfrm>
            <a:off x="7622696" y="4155224"/>
            <a:ext cx="2502412" cy="1891514"/>
          </a:xfrm>
          <a:custGeom>
            <a:avLst/>
            <a:gdLst/>
            <a:ahLst/>
            <a:cxnLst/>
            <a:rect l="l" t="t" r="r" b="b"/>
            <a:pathLst>
              <a:path w="1877542" h="1891514">
                <a:moveTo>
                  <a:pt x="1877542" y="0"/>
                </a:moveTo>
                <a:lnTo>
                  <a:pt x="1877542" y="1891514"/>
                </a:lnTo>
                <a:cubicBezTo>
                  <a:pt x="1311529" y="1732732"/>
                  <a:pt x="677962" y="1616847"/>
                  <a:pt x="0" y="1554265"/>
                </a:cubicBezTo>
                <a:lnTo>
                  <a:pt x="0" y="302354"/>
                </a:lnTo>
                <a:cubicBezTo>
                  <a:pt x="674075" y="251415"/>
                  <a:pt x="1307213" y="146919"/>
                  <a:pt x="1877542" y="0"/>
                </a:cubicBezTo>
                <a:close/>
              </a:path>
            </a:pathLst>
          </a:cu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6"/>
          <p:cNvSpPr/>
          <p:nvPr/>
        </p:nvSpPr>
        <p:spPr>
          <a:xfrm>
            <a:off x="10248902" y="3533401"/>
            <a:ext cx="1938336" cy="3190521"/>
          </a:xfrm>
          <a:custGeom>
            <a:avLst/>
            <a:gdLst>
              <a:gd name="connsiteX0" fmla="*/ 225861 w 1454320"/>
              <a:gd name="connsiteY0" fmla="*/ 534572 h 2838828"/>
              <a:gd name="connsiteX1" fmla="*/ 1454320 w 1454320"/>
              <a:gd name="connsiteY1" fmla="*/ 0 h 2838828"/>
              <a:gd name="connsiteX2" fmla="*/ 1454320 w 1454320"/>
              <a:gd name="connsiteY2" fmla="*/ 2838828 h 2838828"/>
              <a:gd name="connsiteX3" fmla="*/ 844067 w 1454320"/>
              <a:gd name="connsiteY3" fmla="*/ 2838828 h 2838828"/>
              <a:gd name="connsiteX4" fmla="*/ 0 w 1454320"/>
              <a:gd name="connsiteY4" fmla="*/ 2539388 h 2838828"/>
              <a:gd name="connsiteX5" fmla="*/ 0 w 1454320"/>
              <a:gd name="connsiteY5" fmla="*/ 598081 h 2838828"/>
              <a:gd name="connsiteX6" fmla="*/ 225861 w 1454320"/>
              <a:gd name="connsiteY6" fmla="*/ 534572 h 2838828"/>
              <a:gd name="connsiteX0" fmla="*/ 225861 w 1454320"/>
              <a:gd name="connsiteY0" fmla="*/ 534572 h 3190521"/>
              <a:gd name="connsiteX1" fmla="*/ 1454320 w 1454320"/>
              <a:gd name="connsiteY1" fmla="*/ 0 h 3190521"/>
              <a:gd name="connsiteX2" fmla="*/ 1454320 w 1454320"/>
              <a:gd name="connsiteY2" fmla="*/ 3190521 h 3190521"/>
              <a:gd name="connsiteX3" fmla="*/ 844067 w 1454320"/>
              <a:gd name="connsiteY3" fmla="*/ 2838828 h 3190521"/>
              <a:gd name="connsiteX4" fmla="*/ 0 w 1454320"/>
              <a:gd name="connsiteY4" fmla="*/ 2539388 h 3190521"/>
              <a:gd name="connsiteX5" fmla="*/ 0 w 1454320"/>
              <a:gd name="connsiteY5" fmla="*/ 598081 h 3190521"/>
              <a:gd name="connsiteX6" fmla="*/ 225861 w 1454320"/>
              <a:gd name="connsiteY6" fmla="*/ 534572 h 3190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54320" h="3190521">
                <a:moveTo>
                  <a:pt x="225861" y="534572"/>
                </a:moveTo>
                <a:lnTo>
                  <a:pt x="1454320" y="0"/>
                </a:lnTo>
                <a:lnTo>
                  <a:pt x="1454320" y="3190521"/>
                </a:lnTo>
                <a:lnTo>
                  <a:pt x="844067" y="2838828"/>
                </a:lnTo>
                <a:cubicBezTo>
                  <a:pt x="585500" y="2727363"/>
                  <a:pt x="302880" y="2627072"/>
                  <a:pt x="0" y="2539388"/>
                </a:cubicBezTo>
                <a:lnTo>
                  <a:pt x="0" y="598081"/>
                </a:lnTo>
                <a:cubicBezTo>
                  <a:pt x="76518" y="577798"/>
                  <a:pt x="151815" y="556589"/>
                  <a:pt x="225861" y="534572"/>
                </a:cubicBez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15"/>
          <p:cNvSpPr/>
          <p:nvPr/>
        </p:nvSpPr>
        <p:spPr>
          <a:xfrm>
            <a:off x="0" y="5652149"/>
            <a:ext cx="12187238" cy="1181820"/>
          </a:xfrm>
          <a:custGeom>
            <a:avLst/>
            <a:gdLst/>
            <a:ahLst/>
            <a:cxnLst/>
            <a:rect l="l" t="t" r="r" b="b"/>
            <a:pathLst>
              <a:path w="9144000" h="1181820">
                <a:moveTo>
                  <a:pt x="4503736" y="0"/>
                </a:moveTo>
                <a:cubicBezTo>
                  <a:pt x="6407413" y="0"/>
                  <a:pt x="8095417" y="403989"/>
                  <a:pt x="9144000" y="1027158"/>
                </a:cubicBezTo>
                <a:lnTo>
                  <a:pt x="9144000" y="1181820"/>
                </a:lnTo>
                <a:cubicBezTo>
                  <a:pt x="8096888" y="552513"/>
                  <a:pt x="6400701" y="144016"/>
                  <a:pt x="4486433" y="144016"/>
                </a:cubicBezTo>
                <a:cubicBezTo>
                  <a:pt x="2673012" y="144016"/>
                  <a:pt x="1055298" y="510606"/>
                  <a:pt x="0" y="1084233"/>
                </a:cubicBezTo>
                <a:lnTo>
                  <a:pt x="0" y="949973"/>
                </a:lnTo>
                <a:cubicBezTo>
                  <a:pt x="1054723" y="370654"/>
                  <a:pt x="2680292" y="0"/>
                  <a:pt x="4503736" y="0"/>
                </a:cubicBezTo>
                <a:close/>
              </a:path>
            </a:pathLst>
          </a:custGeom>
          <a:solidFill>
            <a:srgbClr val="F054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22"/>
          <p:cNvSpPr/>
          <p:nvPr/>
        </p:nvSpPr>
        <p:spPr>
          <a:xfrm>
            <a:off x="1" y="3284985"/>
            <a:ext cx="12187239" cy="1215037"/>
          </a:xfrm>
          <a:custGeom>
            <a:avLst/>
            <a:gdLst/>
            <a:ahLst/>
            <a:cxnLst/>
            <a:rect l="l" t="t" r="r" b="b"/>
            <a:pathLst>
              <a:path w="9144001" h="1215037">
                <a:moveTo>
                  <a:pt x="0" y="0"/>
                </a:moveTo>
                <a:cubicBezTo>
                  <a:pt x="1044041" y="640192"/>
                  <a:pt x="2755465" y="1057166"/>
                  <a:pt x="4689494" y="1057166"/>
                </a:cubicBezTo>
                <a:cubicBezTo>
                  <a:pt x="6484806" y="1057166"/>
                  <a:pt x="8088300" y="697861"/>
                  <a:pt x="9144001" y="133798"/>
                </a:cubicBezTo>
                <a:lnTo>
                  <a:pt x="9144001" y="292702"/>
                </a:lnTo>
                <a:cubicBezTo>
                  <a:pt x="8087610" y="855887"/>
                  <a:pt x="6484419" y="1215037"/>
                  <a:pt x="4689494" y="1215037"/>
                </a:cubicBezTo>
                <a:cubicBezTo>
                  <a:pt x="2755571" y="1215037"/>
                  <a:pt x="1044228" y="798109"/>
                  <a:pt x="0" y="157591"/>
                </a:cubicBezTo>
                <a:close/>
              </a:path>
            </a:pathLst>
          </a:custGeom>
          <a:solidFill>
            <a:srgbClr val="F054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3790950" y="2122792"/>
            <a:ext cx="6109365" cy="11079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25400" stA="30000" endPos="30000" dist="50800" dir="5400000" sy="-100000" algn="bl" rotWithShape="0"/>
                </a:effectLst>
                <a:latin typeface="微软雅黑" pitchFamily="34" charset="-122"/>
                <a:ea typeface="微软雅黑" pitchFamily="34" charset="-122"/>
              </a:rPr>
              <a:t>积极心理学</a:t>
            </a:r>
            <a:r>
              <a:rPr lang="zh-CN" altLang="en-US" sz="66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25400" stA="30000" endPos="30000" dist="50800" dir="5400000" sy="-100000" algn="bl" rotWithShape="0"/>
                </a:effectLst>
                <a:latin typeface="微软雅黑" pitchFamily="34" charset="-122"/>
                <a:ea typeface="微软雅黑" pitchFamily="34" charset="-122"/>
              </a:rPr>
              <a:t>漫游</a:t>
            </a:r>
            <a:endParaRPr lang="zh-CN" altLang="en-US" sz="66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25400" stA="30000" endPos="30000" dist="50800" dir="5400000" sy="-100000" algn="bl" rotWithShape="0"/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39"/>
          <p:cNvSpPr>
            <a:spLocks noChangeArrowheads="1"/>
          </p:cNvSpPr>
          <p:nvPr/>
        </p:nvSpPr>
        <p:spPr bwMode="auto">
          <a:xfrm>
            <a:off x="3790950" y="1772816"/>
            <a:ext cx="39592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600" i="1" dirty="0">
                <a:solidFill>
                  <a:srgbClr val="F26A40"/>
                </a:solidFill>
                <a:latin typeface="微软雅黑" pitchFamily="34" charset="-122"/>
                <a:ea typeface="微软雅黑" pitchFamily="34" charset="-122"/>
              </a:rPr>
              <a:t>心向阳光，幸福常在</a:t>
            </a:r>
            <a:r>
              <a:rPr lang="en-US" altLang="zh-CN" sz="1600" i="1" dirty="0">
                <a:solidFill>
                  <a:srgbClr val="F26A4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endParaRPr lang="zh-CN" altLang="en-US" sz="1600" i="1" dirty="0">
              <a:solidFill>
                <a:srgbClr val="F26A40"/>
              </a:solidFill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3830910" y="3426487"/>
            <a:ext cx="51130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8688225" y="2060848"/>
            <a:ext cx="511552" cy="355744"/>
            <a:chOff x="6410291" y="4700483"/>
            <a:chExt cx="511552" cy="355744"/>
          </a:xfrm>
        </p:grpSpPr>
        <p:sp>
          <p:nvSpPr>
            <p:cNvPr id="44" name="二十四角星 43"/>
            <p:cNvSpPr/>
            <p:nvPr/>
          </p:nvSpPr>
          <p:spPr>
            <a:xfrm>
              <a:off x="6411097" y="4700483"/>
              <a:ext cx="355744" cy="355744"/>
            </a:xfrm>
            <a:prstGeom prst="star24">
              <a:avLst/>
            </a:prstGeom>
            <a:solidFill>
              <a:srgbClr val="0070C0"/>
            </a:solidFill>
            <a:ln w="12700">
              <a:noFill/>
            </a:ln>
            <a:effectLst/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1600" b="1">
                <a:solidFill>
                  <a:prstClr val="white"/>
                </a:solidFill>
                <a:cs typeface="Lao UI" pitchFamily="34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rot="20430396">
              <a:off x="6410291" y="4731432"/>
              <a:ext cx="51155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solidFill>
                    <a:prstClr val="white"/>
                  </a:solidFill>
                </a:rPr>
                <a:t>V1</a:t>
              </a:r>
              <a:endParaRPr lang="zh-CN" altLang="en-US" sz="1000" dirty="0">
                <a:solidFill>
                  <a:prstClr val="white"/>
                </a:solidFill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BE23851F-F5D8-F142-A847-12CC1C71919C}"/>
              </a:ext>
            </a:extLst>
          </p:cNvPr>
          <p:cNvSpPr txBox="1"/>
          <p:nvPr/>
        </p:nvSpPr>
        <p:spPr>
          <a:xfrm>
            <a:off x="3375498" y="564204"/>
            <a:ext cx="1847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kumimoji="1" lang="zh-CN" altLang="en-US" sz="5400" b="1" i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2994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00"/>
                            </p:stCondLst>
                            <p:childTnLst>
                              <p:par>
                                <p:cTn id="21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B6CE6C-1376-9344-ADC4-95C4F6180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046" y="2060848"/>
            <a:ext cx="3600000" cy="216695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82A64A0-C7A1-4C46-83D7-6AEE7ABEF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094" y="2060847"/>
            <a:ext cx="4325169" cy="2160000"/>
          </a:xfrm>
          <a:prstGeom prst="rect">
            <a:avLst/>
          </a:prstGeom>
        </p:spPr>
      </p:pic>
      <p:sp>
        <p:nvSpPr>
          <p:cNvPr id="4" name="Text Box 44">
            <a:extLst>
              <a:ext uri="{FF2B5EF4-FFF2-40B4-BE49-F238E27FC236}">
                <a16:creationId xmlns:a16="http://schemas.microsoft.com/office/drawing/2014/main" id="{7AC0181E-63E9-0C46-ABB1-C853FBD848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0870" y="4725144"/>
            <a:ext cx="4104456" cy="1387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结论：</a:t>
            </a:r>
            <a:endParaRPr lang="en-US" altLang="zh-CN" dirty="0"/>
          </a:p>
          <a:p>
            <a:r>
              <a:rPr lang="zh-CN" altLang="en-US" dirty="0"/>
              <a:t>国内文献中发现更偏向于教育</a:t>
            </a:r>
            <a:endParaRPr lang="en-US" altLang="zh-CN" dirty="0"/>
          </a:p>
          <a:p>
            <a:r>
              <a:rPr lang="zh-CN" altLang="en-US" dirty="0"/>
              <a:t>国外更多提到积极的反面抑郁</a:t>
            </a:r>
            <a:endParaRPr lang="en-US" altLang="zh-CN" dirty="0"/>
          </a:p>
          <a:p>
            <a:r>
              <a:rPr lang="zh-CN" altLang="en-US" dirty="0"/>
              <a:t>国内高频提到心理资本</a:t>
            </a:r>
            <a:endParaRPr lang="en-US" altLang="zh-CN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AC11A87-CDB1-D843-A3FD-79EA25B3D55A}"/>
              </a:ext>
            </a:extLst>
          </p:cNvPr>
          <p:cNvSpPr/>
          <p:nvPr/>
        </p:nvSpPr>
        <p:spPr>
          <a:xfrm>
            <a:off x="4496223" y="620688"/>
            <a:ext cx="2492990" cy="4028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国内外关键词词云对比</a:t>
            </a:r>
          </a:p>
        </p:txBody>
      </p:sp>
    </p:spTree>
    <p:extLst>
      <p:ext uri="{BB962C8B-B14F-4D97-AF65-F5344CB8AC3E}">
        <p14:creationId xmlns:p14="http://schemas.microsoft.com/office/powerpoint/2010/main" val="3700392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4">
            <a:extLst>
              <a:ext uri="{FF2B5EF4-FFF2-40B4-BE49-F238E27FC236}">
                <a16:creationId xmlns:a16="http://schemas.microsoft.com/office/drawing/2014/main" id="{99E371BD-40E7-6645-A640-049E6895C5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4846" y="1124745"/>
            <a:ext cx="5760640" cy="1720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观点：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文献最多的不是北清复交这样的顶级名校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排名前十的大部分是师范类学校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79458B9-FB11-B140-B448-8327A9031696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国内主要研究机构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ACE65C3-D707-7F41-A3BB-BDC89657A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526" y="2477081"/>
            <a:ext cx="5535917" cy="347167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BF5DC1C-CBF2-43DC-BEE5-7156A25FE799}"/>
              </a:ext>
            </a:extLst>
          </p:cNvPr>
          <p:cNvSpPr/>
          <p:nvPr/>
        </p:nvSpPr>
        <p:spPr>
          <a:xfrm>
            <a:off x="3934966" y="6124654"/>
            <a:ext cx="17780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注：数据来自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CNKI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整理加工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885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C0900FC-C3A7-4AFF-9E4F-5509FAAEC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829" y="1556792"/>
            <a:ext cx="6137147" cy="380164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59CAD61-18C0-47D9-B473-25EA674ABB65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国外主要研究机构</a:t>
            </a:r>
          </a:p>
        </p:txBody>
      </p:sp>
      <p:sp>
        <p:nvSpPr>
          <p:cNvPr id="5" name="Text Box 44">
            <a:extLst>
              <a:ext uri="{FF2B5EF4-FFF2-40B4-BE49-F238E27FC236}">
                <a16:creationId xmlns:a16="http://schemas.microsoft.com/office/drawing/2014/main" id="{4CFF40C9-8CEB-46C2-8AC4-2373CB1FAF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0910" y="5445224"/>
            <a:ext cx="3233619" cy="598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sz="1000" dirty="0"/>
              <a:t>注：数据来自</a:t>
            </a:r>
            <a:r>
              <a:rPr lang="en-US" altLang="zh-CN" sz="1000" dirty="0"/>
              <a:t>WOS</a:t>
            </a:r>
            <a:r>
              <a:rPr lang="zh-CN" altLang="en-US" sz="1000" dirty="0"/>
              <a:t>整理加工</a:t>
            </a:r>
            <a:endParaRPr lang="en-US" altLang="zh-CN" sz="1000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22932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875ABA7-24CB-5946-AF08-6E9BCBA8E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0870" y="1484784"/>
            <a:ext cx="4248472" cy="357537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3E6A503-C790-E24B-960A-F811A2C098EC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国外主要期刊</a:t>
            </a:r>
          </a:p>
        </p:txBody>
      </p:sp>
      <p:sp>
        <p:nvSpPr>
          <p:cNvPr id="4" name="Text Box 44">
            <a:extLst>
              <a:ext uri="{FF2B5EF4-FFF2-40B4-BE49-F238E27FC236}">
                <a16:creationId xmlns:a16="http://schemas.microsoft.com/office/drawing/2014/main" id="{6932F947-CCD9-4637-BCF5-C05C77CDCF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0009" y="5301208"/>
            <a:ext cx="4392488" cy="722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结论：</a:t>
            </a:r>
            <a:endParaRPr lang="en-US" altLang="zh-CN" dirty="0"/>
          </a:p>
          <a:p>
            <a:r>
              <a:rPr lang="zh-CN" altLang="en-US" dirty="0"/>
              <a:t>国外的期刊较多，国内太杂不做推荐展示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5029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:\Documents and Settings\huxiya\桌面\未标题-2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505"/>
          <a:stretch/>
        </p:blipFill>
        <p:spPr bwMode="auto">
          <a:xfrm>
            <a:off x="7391069" y="2702618"/>
            <a:ext cx="4799344" cy="415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积极心理学主要内容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noProof="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3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内容框架</a:t>
            </a:r>
            <a:endParaRPr lang="en-US" altLang="zh-CN" sz="1600" b="0" dirty="0">
              <a:solidFill>
                <a:schemeClr val="bg1">
                  <a:lumMod val="50000"/>
                </a:schemeClr>
              </a:solidFill>
              <a:ea typeface="微软雅黑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50557"/>
      </p:ext>
    </p:extLst>
  </p:cSld>
  <p:clrMapOvr>
    <a:masterClrMapping/>
  </p:clrMapOvr>
  <p:transition spd="slow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B90F428-5D15-504B-BF7C-31A2A822FD5D}"/>
              </a:ext>
            </a:extLst>
          </p:cNvPr>
          <p:cNvSpPr txBox="1"/>
          <p:nvPr/>
        </p:nvSpPr>
        <p:spPr>
          <a:xfrm>
            <a:off x="4496430" y="3053038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5400" b="1" i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  <a:ea typeface="DFPYeaSong-B5" pitchFamily="18" charset="-120"/>
              </a:rPr>
              <a:t>三大块结构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31571E7-2E57-5649-AF1A-4EAD4A8BC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758" y="1340768"/>
            <a:ext cx="74549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638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2422798" y="1772816"/>
            <a:ext cx="7683312" cy="3888000"/>
          </a:xfrm>
          <a:prstGeom prst="rect">
            <a:avLst/>
          </a:prstGeom>
          <a:ln>
            <a:solidFill>
              <a:schemeClr val="accent6"/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 rot="2696644">
            <a:off x="9169998" y="2573085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妙语连珠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B24C19A-72CD-40BB-BBBB-F1FD768FDF3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积极情绪</a:t>
            </a:r>
          </a:p>
        </p:txBody>
      </p:sp>
      <p:sp>
        <p:nvSpPr>
          <p:cNvPr id="7" name="任意多边形 18">
            <a:extLst>
              <a:ext uri="{FF2B5EF4-FFF2-40B4-BE49-F238E27FC236}">
                <a16:creationId xmlns:a16="http://schemas.microsoft.com/office/drawing/2014/main" id="{A886A84F-A3C2-4E73-A1E1-98B40D0B87DE}"/>
              </a:ext>
            </a:extLst>
          </p:cNvPr>
          <p:cNvSpPr/>
          <p:nvPr/>
        </p:nvSpPr>
        <p:spPr>
          <a:xfrm>
            <a:off x="2926854" y="2944152"/>
            <a:ext cx="1952830" cy="1853000"/>
          </a:xfrm>
          <a:custGeom>
            <a:avLst/>
            <a:gdLst>
              <a:gd name="connsiteX0" fmla="*/ 1085445 w 3312000"/>
              <a:gd name="connsiteY0" fmla="*/ 0 h 3312000"/>
              <a:gd name="connsiteX1" fmla="*/ 1113277 w 3312000"/>
              <a:gd name="connsiteY1" fmla="*/ 0 h 3312000"/>
              <a:gd name="connsiteX2" fmla="*/ 1252437 w 3312000"/>
              <a:gd name="connsiteY2" fmla="*/ 0 h 3312000"/>
              <a:gd name="connsiteX3" fmla="*/ 1278901 w 3312000"/>
              <a:gd name="connsiteY3" fmla="*/ 0 h 3312000"/>
              <a:gd name="connsiteX4" fmla="*/ 1311417 w 3312000"/>
              <a:gd name="connsiteY4" fmla="*/ 0 h 3312000"/>
              <a:gd name="connsiteX5" fmla="*/ 1385074 w 3312000"/>
              <a:gd name="connsiteY5" fmla="*/ 0 h 3312000"/>
              <a:gd name="connsiteX6" fmla="*/ 1475038 w 3312000"/>
              <a:gd name="connsiteY6" fmla="*/ 0 h 3312000"/>
              <a:gd name="connsiteX7" fmla="*/ 1582941 w 3312000"/>
              <a:gd name="connsiteY7" fmla="*/ 0 h 3312000"/>
              <a:gd name="connsiteX8" fmla="*/ 1710414 w 3312000"/>
              <a:gd name="connsiteY8" fmla="*/ 0 h 3312000"/>
              <a:gd name="connsiteX9" fmla="*/ 1859086 w 3312000"/>
              <a:gd name="connsiteY9" fmla="*/ 0 h 3312000"/>
              <a:gd name="connsiteX10" fmla="*/ 2030590 w 3312000"/>
              <a:gd name="connsiteY10" fmla="*/ 0 h 3312000"/>
              <a:gd name="connsiteX11" fmla="*/ 2226555 w 3312000"/>
              <a:gd name="connsiteY11" fmla="*/ 0 h 3312000"/>
              <a:gd name="connsiteX12" fmla="*/ 3312000 w 3312000"/>
              <a:gd name="connsiteY12" fmla="*/ 0 h 3312000"/>
              <a:gd name="connsiteX13" fmla="*/ 3312000 w 3312000"/>
              <a:gd name="connsiteY13" fmla="*/ 2085 h 3312000"/>
              <a:gd name="connsiteX14" fmla="*/ 3312000 w 3312000"/>
              <a:gd name="connsiteY14" fmla="*/ 16680 h 3312000"/>
              <a:gd name="connsiteX15" fmla="*/ 3312000 w 3312000"/>
              <a:gd name="connsiteY15" fmla="*/ 32578 h 3312000"/>
              <a:gd name="connsiteX16" fmla="*/ 3312000 w 3312000"/>
              <a:gd name="connsiteY16" fmla="*/ 56294 h 3312000"/>
              <a:gd name="connsiteX17" fmla="*/ 3312000 w 3312000"/>
              <a:gd name="connsiteY17" fmla="*/ 89393 h 3312000"/>
              <a:gd name="connsiteX18" fmla="*/ 3312000 w 3312000"/>
              <a:gd name="connsiteY18" fmla="*/ 133438 h 3312000"/>
              <a:gd name="connsiteX19" fmla="*/ 3312000 w 3312000"/>
              <a:gd name="connsiteY19" fmla="*/ 189993 h 3312000"/>
              <a:gd name="connsiteX20" fmla="*/ 3312000 w 3312000"/>
              <a:gd name="connsiteY20" fmla="*/ 260621 h 3312000"/>
              <a:gd name="connsiteX21" fmla="*/ 3312000 w 3312000"/>
              <a:gd name="connsiteY21" fmla="*/ 346887 h 3312000"/>
              <a:gd name="connsiteX22" fmla="*/ 3312000 w 3312000"/>
              <a:gd name="connsiteY22" fmla="*/ 450353 h 3312000"/>
              <a:gd name="connsiteX23" fmla="*/ 3312000 w 3312000"/>
              <a:gd name="connsiteY23" fmla="*/ 572585 h 3312000"/>
              <a:gd name="connsiteX24" fmla="*/ 3312000 w 3312000"/>
              <a:gd name="connsiteY24" fmla="*/ 715144 h 3312000"/>
              <a:gd name="connsiteX25" fmla="*/ 3312000 w 3312000"/>
              <a:gd name="connsiteY25" fmla="*/ 879596 h 3312000"/>
              <a:gd name="connsiteX26" fmla="*/ 3312000 w 3312000"/>
              <a:gd name="connsiteY26" fmla="*/ 1067504 h 3312000"/>
              <a:gd name="connsiteX27" fmla="*/ 3312000 w 3312000"/>
              <a:gd name="connsiteY27" fmla="*/ 1068413 h 3312000"/>
              <a:gd name="connsiteX28" fmla="*/ 3312000 w 3312000"/>
              <a:gd name="connsiteY28" fmla="*/ 1074775 h 3312000"/>
              <a:gd name="connsiteX29" fmla="*/ 3312000 w 3312000"/>
              <a:gd name="connsiteY29" fmla="*/ 1092043 h 3312000"/>
              <a:gd name="connsiteX30" fmla="*/ 3312000 w 3312000"/>
              <a:gd name="connsiteY30" fmla="*/ 1125669 h 3312000"/>
              <a:gd name="connsiteX31" fmla="*/ 3312000 w 3312000"/>
              <a:gd name="connsiteY31" fmla="*/ 1181108 h 3312000"/>
              <a:gd name="connsiteX32" fmla="*/ 3312000 w 3312000"/>
              <a:gd name="connsiteY32" fmla="*/ 1218711 h 3312000"/>
              <a:gd name="connsiteX33" fmla="*/ 3312000 w 3312000"/>
              <a:gd name="connsiteY33" fmla="*/ 1263812 h 3312000"/>
              <a:gd name="connsiteX34" fmla="*/ 3312000 w 3312000"/>
              <a:gd name="connsiteY34" fmla="*/ 1317092 h 3312000"/>
              <a:gd name="connsiteX35" fmla="*/ 3312000 w 3312000"/>
              <a:gd name="connsiteY35" fmla="*/ 1379234 h 3312000"/>
              <a:gd name="connsiteX36" fmla="*/ 3312000 w 3312000"/>
              <a:gd name="connsiteY36" fmla="*/ 1450918 h 3312000"/>
              <a:gd name="connsiteX37" fmla="*/ 3312000 w 3312000"/>
              <a:gd name="connsiteY37" fmla="*/ 1532827 h 3312000"/>
              <a:gd name="connsiteX38" fmla="*/ 3312000 w 3312000"/>
              <a:gd name="connsiteY38" fmla="*/ 1534217 h 3312000"/>
              <a:gd name="connsiteX39" fmla="*/ 3312000 w 3312000"/>
              <a:gd name="connsiteY39" fmla="*/ 1543947 h 3312000"/>
              <a:gd name="connsiteX40" fmla="*/ 3312000 w 3312000"/>
              <a:gd name="connsiteY40" fmla="*/ 1570356 h 3312000"/>
              <a:gd name="connsiteX41" fmla="*/ 3312000 w 3312000"/>
              <a:gd name="connsiteY41" fmla="*/ 1592422 h 3312000"/>
              <a:gd name="connsiteX42" fmla="*/ 3312000 w 3312000"/>
              <a:gd name="connsiteY42" fmla="*/ 1621786 h 3312000"/>
              <a:gd name="connsiteX43" fmla="*/ 3312000 w 3312000"/>
              <a:gd name="connsiteY43" fmla="*/ 1659489 h 3312000"/>
              <a:gd name="connsiteX44" fmla="*/ 3312000 w 3312000"/>
              <a:gd name="connsiteY44" fmla="*/ 1706574 h 3312000"/>
              <a:gd name="connsiteX45" fmla="*/ 3312000 w 3312000"/>
              <a:gd name="connsiteY45" fmla="*/ 1764085 h 3312000"/>
              <a:gd name="connsiteX46" fmla="*/ 3312000 w 3312000"/>
              <a:gd name="connsiteY46" fmla="*/ 1833062 h 3312000"/>
              <a:gd name="connsiteX47" fmla="*/ 3312000 w 3312000"/>
              <a:gd name="connsiteY47" fmla="*/ 1914550 h 3312000"/>
              <a:gd name="connsiteX48" fmla="*/ 3312000 w 3312000"/>
              <a:gd name="connsiteY48" fmla="*/ 2009590 h 3312000"/>
              <a:gd name="connsiteX49" fmla="*/ 3312000 w 3312000"/>
              <a:gd name="connsiteY49" fmla="*/ 2119224 h 3312000"/>
              <a:gd name="connsiteX50" fmla="*/ 3312000 w 3312000"/>
              <a:gd name="connsiteY50" fmla="*/ 2244496 h 3312000"/>
              <a:gd name="connsiteX51" fmla="*/ 3312000 w 3312000"/>
              <a:gd name="connsiteY51" fmla="*/ 3312000 h 3312000"/>
              <a:gd name="connsiteX52" fmla="*/ 2226555 w 3312000"/>
              <a:gd name="connsiteY52" fmla="*/ 3312000 h 3312000"/>
              <a:gd name="connsiteX53" fmla="*/ 2225685 w 3312000"/>
              <a:gd name="connsiteY53" fmla="*/ 3312000 h 3312000"/>
              <a:gd name="connsiteX54" fmla="*/ 2219597 w 3312000"/>
              <a:gd name="connsiteY54" fmla="*/ 3312000 h 3312000"/>
              <a:gd name="connsiteX55" fmla="*/ 2203071 w 3312000"/>
              <a:gd name="connsiteY55" fmla="*/ 3312000 h 3312000"/>
              <a:gd name="connsiteX56" fmla="*/ 2170891 w 3312000"/>
              <a:gd name="connsiteY56" fmla="*/ 3312000 h 3312000"/>
              <a:gd name="connsiteX57" fmla="*/ 2168771 w 3312000"/>
              <a:gd name="connsiteY57" fmla="*/ 3312000 h 3312000"/>
              <a:gd name="connsiteX58" fmla="*/ 2153931 w 3312000"/>
              <a:gd name="connsiteY58" fmla="*/ 3312000 h 3312000"/>
              <a:gd name="connsiteX59" fmla="*/ 2137766 w 3312000"/>
              <a:gd name="connsiteY59" fmla="*/ 3312000 h 3312000"/>
              <a:gd name="connsiteX60" fmla="*/ 2113651 w 3312000"/>
              <a:gd name="connsiteY60" fmla="*/ 3312000 h 3312000"/>
              <a:gd name="connsiteX61" fmla="*/ 2079995 w 3312000"/>
              <a:gd name="connsiteY61" fmla="*/ 3312000 h 3312000"/>
              <a:gd name="connsiteX62" fmla="*/ 2035210 w 3312000"/>
              <a:gd name="connsiteY62" fmla="*/ 3312000 h 3312000"/>
              <a:gd name="connsiteX63" fmla="*/ 1977705 w 3312000"/>
              <a:gd name="connsiteY63" fmla="*/ 3312000 h 3312000"/>
              <a:gd name="connsiteX64" fmla="*/ 1905890 w 3312000"/>
              <a:gd name="connsiteY64" fmla="*/ 3312000 h 3312000"/>
              <a:gd name="connsiteX65" fmla="*/ 1818174 w 3312000"/>
              <a:gd name="connsiteY65" fmla="*/ 3312000 h 3312000"/>
              <a:gd name="connsiteX66" fmla="*/ 1712969 w 3312000"/>
              <a:gd name="connsiteY66" fmla="*/ 3312000 h 3312000"/>
              <a:gd name="connsiteX67" fmla="*/ 1588683 w 3312000"/>
              <a:gd name="connsiteY67" fmla="*/ 3312000 h 3312000"/>
              <a:gd name="connsiteX68" fmla="*/ 1443727 w 3312000"/>
              <a:gd name="connsiteY68" fmla="*/ 3312000 h 3312000"/>
              <a:gd name="connsiteX69" fmla="*/ 1278901 w 3312000"/>
              <a:gd name="connsiteY69" fmla="*/ 3312000 h 3312000"/>
              <a:gd name="connsiteX70" fmla="*/ 1276511 w 3312000"/>
              <a:gd name="connsiteY70" fmla="*/ 3312000 h 3312000"/>
              <a:gd name="connsiteX71" fmla="*/ 1085445 w 3312000"/>
              <a:gd name="connsiteY71" fmla="*/ 3312000 h 3312000"/>
              <a:gd name="connsiteX72" fmla="*/ 0 w 3312000"/>
              <a:gd name="connsiteY72" fmla="*/ 3312000 h 3312000"/>
              <a:gd name="connsiteX73" fmla="*/ 0 w 3312000"/>
              <a:gd name="connsiteY73" fmla="*/ 2244496 h 3312000"/>
              <a:gd name="connsiteX74" fmla="*/ 0 w 3312000"/>
              <a:gd name="connsiteY74" fmla="*/ 1779174 h 3312000"/>
              <a:gd name="connsiteX75" fmla="*/ 0 w 3312000"/>
              <a:gd name="connsiteY75" fmla="*/ 1067504 h 3312000"/>
              <a:gd name="connsiteX76" fmla="*/ 1085445 w 3312000"/>
              <a:gd name="connsiteY76" fmla="*/ 0 h 33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312000" h="3312000">
                <a:moveTo>
                  <a:pt x="1085445" y="0"/>
                </a:moveTo>
                <a:cubicBezTo>
                  <a:pt x="1085445" y="0"/>
                  <a:pt x="1085445" y="0"/>
                  <a:pt x="1113277" y="0"/>
                </a:cubicBezTo>
                <a:cubicBezTo>
                  <a:pt x="1113277" y="0"/>
                  <a:pt x="1113277" y="0"/>
                  <a:pt x="1252437" y="0"/>
                </a:cubicBezTo>
                <a:lnTo>
                  <a:pt x="1278901" y="0"/>
                </a:lnTo>
                <a:lnTo>
                  <a:pt x="1311417" y="0"/>
                </a:lnTo>
                <a:lnTo>
                  <a:pt x="1385074" y="0"/>
                </a:lnTo>
                <a:lnTo>
                  <a:pt x="1475038" y="0"/>
                </a:lnTo>
                <a:lnTo>
                  <a:pt x="1582941" y="0"/>
                </a:lnTo>
                <a:lnTo>
                  <a:pt x="1710414" y="0"/>
                </a:lnTo>
                <a:lnTo>
                  <a:pt x="1859086" y="0"/>
                </a:lnTo>
                <a:lnTo>
                  <a:pt x="2030590" y="0"/>
                </a:lnTo>
                <a:lnTo>
                  <a:pt x="2226555" y="0"/>
                </a:lnTo>
                <a:lnTo>
                  <a:pt x="3312000" y="0"/>
                </a:lnTo>
                <a:lnTo>
                  <a:pt x="3312000" y="2085"/>
                </a:lnTo>
                <a:lnTo>
                  <a:pt x="3312000" y="16680"/>
                </a:lnTo>
                <a:lnTo>
                  <a:pt x="3312000" y="32578"/>
                </a:lnTo>
                <a:lnTo>
                  <a:pt x="3312000" y="56294"/>
                </a:lnTo>
                <a:lnTo>
                  <a:pt x="3312000" y="89393"/>
                </a:lnTo>
                <a:lnTo>
                  <a:pt x="3312000" y="133438"/>
                </a:lnTo>
                <a:lnTo>
                  <a:pt x="3312000" y="189993"/>
                </a:lnTo>
                <a:lnTo>
                  <a:pt x="3312000" y="260621"/>
                </a:lnTo>
                <a:lnTo>
                  <a:pt x="3312000" y="346887"/>
                </a:lnTo>
                <a:lnTo>
                  <a:pt x="3312000" y="450353"/>
                </a:lnTo>
                <a:lnTo>
                  <a:pt x="3312000" y="572585"/>
                </a:lnTo>
                <a:lnTo>
                  <a:pt x="3312000" y="715144"/>
                </a:lnTo>
                <a:lnTo>
                  <a:pt x="3312000" y="879596"/>
                </a:lnTo>
                <a:lnTo>
                  <a:pt x="3312000" y="1067504"/>
                </a:lnTo>
                <a:lnTo>
                  <a:pt x="3312000" y="1068413"/>
                </a:lnTo>
                <a:lnTo>
                  <a:pt x="3312000" y="1074775"/>
                </a:lnTo>
                <a:lnTo>
                  <a:pt x="3312000" y="1092043"/>
                </a:lnTo>
                <a:lnTo>
                  <a:pt x="3312000" y="1125669"/>
                </a:lnTo>
                <a:lnTo>
                  <a:pt x="3312000" y="1181108"/>
                </a:lnTo>
                <a:lnTo>
                  <a:pt x="3312000" y="1218711"/>
                </a:lnTo>
                <a:lnTo>
                  <a:pt x="3312000" y="1263812"/>
                </a:lnTo>
                <a:lnTo>
                  <a:pt x="3312000" y="1317092"/>
                </a:lnTo>
                <a:lnTo>
                  <a:pt x="3312000" y="1379234"/>
                </a:lnTo>
                <a:lnTo>
                  <a:pt x="3312000" y="1450918"/>
                </a:lnTo>
                <a:lnTo>
                  <a:pt x="3312000" y="1532827"/>
                </a:lnTo>
                <a:lnTo>
                  <a:pt x="3312000" y="1534217"/>
                </a:lnTo>
                <a:lnTo>
                  <a:pt x="3312000" y="1543947"/>
                </a:lnTo>
                <a:lnTo>
                  <a:pt x="3312000" y="1570356"/>
                </a:lnTo>
                <a:lnTo>
                  <a:pt x="3312000" y="1592422"/>
                </a:lnTo>
                <a:lnTo>
                  <a:pt x="3312000" y="1621786"/>
                </a:lnTo>
                <a:lnTo>
                  <a:pt x="3312000" y="1659489"/>
                </a:lnTo>
                <a:lnTo>
                  <a:pt x="3312000" y="1706574"/>
                </a:lnTo>
                <a:lnTo>
                  <a:pt x="3312000" y="1764085"/>
                </a:lnTo>
                <a:lnTo>
                  <a:pt x="3312000" y="1833062"/>
                </a:lnTo>
                <a:lnTo>
                  <a:pt x="3312000" y="1914550"/>
                </a:lnTo>
                <a:lnTo>
                  <a:pt x="3312000" y="2009590"/>
                </a:lnTo>
                <a:lnTo>
                  <a:pt x="3312000" y="2119224"/>
                </a:lnTo>
                <a:lnTo>
                  <a:pt x="3312000" y="2244496"/>
                </a:lnTo>
                <a:lnTo>
                  <a:pt x="3312000" y="3312000"/>
                </a:lnTo>
                <a:lnTo>
                  <a:pt x="2226555" y="3312000"/>
                </a:lnTo>
                <a:lnTo>
                  <a:pt x="2225685" y="3312000"/>
                </a:lnTo>
                <a:lnTo>
                  <a:pt x="2219597" y="3312000"/>
                </a:lnTo>
                <a:lnTo>
                  <a:pt x="2203071" y="3312000"/>
                </a:lnTo>
                <a:lnTo>
                  <a:pt x="2170891" y="3312000"/>
                </a:lnTo>
                <a:lnTo>
                  <a:pt x="2168771" y="3312000"/>
                </a:lnTo>
                <a:lnTo>
                  <a:pt x="2153931" y="3312000"/>
                </a:lnTo>
                <a:lnTo>
                  <a:pt x="2137766" y="3312000"/>
                </a:lnTo>
                <a:lnTo>
                  <a:pt x="2113651" y="3312000"/>
                </a:lnTo>
                <a:lnTo>
                  <a:pt x="2079995" y="3312000"/>
                </a:lnTo>
                <a:lnTo>
                  <a:pt x="2035210" y="3312000"/>
                </a:lnTo>
                <a:lnTo>
                  <a:pt x="1977705" y="3312000"/>
                </a:lnTo>
                <a:lnTo>
                  <a:pt x="1905890" y="3312000"/>
                </a:lnTo>
                <a:lnTo>
                  <a:pt x="1818174" y="3312000"/>
                </a:lnTo>
                <a:lnTo>
                  <a:pt x="1712969" y="3312000"/>
                </a:lnTo>
                <a:lnTo>
                  <a:pt x="1588683" y="3312000"/>
                </a:lnTo>
                <a:lnTo>
                  <a:pt x="1443727" y="3312000"/>
                </a:lnTo>
                <a:lnTo>
                  <a:pt x="1278901" y="3312000"/>
                </a:lnTo>
                <a:lnTo>
                  <a:pt x="1276511" y="3312000"/>
                </a:lnTo>
                <a:cubicBezTo>
                  <a:pt x="1216886" y="3312000"/>
                  <a:pt x="1153286" y="3312000"/>
                  <a:pt x="1085445" y="3312000"/>
                </a:cubicBezTo>
                <a:cubicBezTo>
                  <a:pt x="1085445" y="3312000"/>
                  <a:pt x="1085445" y="3312000"/>
                  <a:pt x="0" y="3312000"/>
                </a:cubicBezTo>
                <a:cubicBezTo>
                  <a:pt x="0" y="3312000"/>
                  <a:pt x="0" y="3312000"/>
                  <a:pt x="0" y="2244496"/>
                </a:cubicBezTo>
                <a:cubicBezTo>
                  <a:pt x="0" y="2244496"/>
                  <a:pt x="0" y="2244496"/>
                  <a:pt x="0" y="1779174"/>
                </a:cubicBezTo>
                <a:cubicBezTo>
                  <a:pt x="0" y="1779174"/>
                  <a:pt x="0" y="1779174"/>
                  <a:pt x="0" y="1067504"/>
                </a:cubicBezTo>
                <a:cubicBezTo>
                  <a:pt x="0" y="465322"/>
                  <a:pt x="473143" y="0"/>
                  <a:pt x="1085445" y="0"/>
                </a:cubicBezTo>
                <a:close/>
              </a:path>
            </a:pathLst>
          </a:cu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幸福</a:t>
            </a:r>
          </a:p>
        </p:txBody>
      </p:sp>
      <p:sp>
        <p:nvSpPr>
          <p:cNvPr id="9" name="任意多边形 19">
            <a:extLst>
              <a:ext uri="{FF2B5EF4-FFF2-40B4-BE49-F238E27FC236}">
                <a16:creationId xmlns:a16="http://schemas.microsoft.com/office/drawing/2014/main" id="{3EA5360B-0B9B-4B1C-BFEE-873BB5840E0B}"/>
              </a:ext>
            </a:extLst>
          </p:cNvPr>
          <p:cNvSpPr/>
          <p:nvPr/>
        </p:nvSpPr>
        <p:spPr>
          <a:xfrm flipH="1">
            <a:off x="7758022" y="2944153"/>
            <a:ext cx="1812602" cy="1852999"/>
          </a:xfrm>
          <a:custGeom>
            <a:avLst/>
            <a:gdLst>
              <a:gd name="connsiteX0" fmla="*/ 1085445 w 3312000"/>
              <a:gd name="connsiteY0" fmla="*/ 0 h 3312000"/>
              <a:gd name="connsiteX1" fmla="*/ 1113277 w 3312000"/>
              <a:gd name="connsiteY1" fmla="*/ 0 h 3312000"/>
              <a:gd name="connsiteX2" fmla="*/ 1252437 w 3312000"/>
              <a:gd name="connsiteY2" fmla="*/ 0 h 3312000"/>
              <a:gd name="connsiteX3" fmla="*/ 1278901 w 3312000"/>
              <a:gd name="connsiteY3" fmla="*/ 0 h 3312000"/>
              <a:gd name="connsiteX4" fmla="*/ 1311417 w 3312000"/>
              <a:gd name="connsiteY4" fmla="*/ 0 h 3312000"/>
              <a:gd name="connsiteX5" fmla="*/ 1385074 w 3312000"/>
              <a:gd name="connsiteY5" fmla="*/ 0 h 3312000"/>
              <a:gd name="connsiteX6" fmla="*/ 1475038 w 3312000"/>
              <a:gd name="connsiteY6" fmla="*/ 0 h 3312000"/>
              <a:gd name="connsiteX7" fmla="*/ 1582941 w 3312000"/>
              <a:gd name="connsiteY7" fmla="*/ 0 h 3312000"/>
              <a:gd name="connsiteX8" fmla="*/ 1710414 w 3312000"/>
              <a:gd name="connsiteY8" fmla="*/ 0 h 3312000"/>
              <a:gd name="connsiteX9" fmla="*/ 1859086 w 3312000"/>
              <a:gd name="connsiteY9" fmla="*/ 0 h 3312000"/>
              <a:gd name="connsiteX10" fmla="*/ 2030590 w 3312000"/>
              <a:gd name="connsiteY10" fmla="*/ 0 h 3312000"/>
              <a:gd name="connsiteX11" fmla="*/ 2226555 w 3312000"/>
              <a:gd name="connsiteY11" fmla="*/ 0 h 3312000"/>
              <a:gd name="connsiteX12" fmla="*/ 3312000 w 3312000"/>
              <a:gd name="connsiteY12" fmla="*/ 0 h 3312000"/>
              <a:gd name="connsiteX13" fmla="*/ 3312000 w 3312000"/>
              <a:gd name="connsiteY13" fmla="*/ 2085 h 3312000"/>
              <a:gd name="connsiteX14" fmla="*/ 3312000 w 3312000"/>
              <a:gd name="connsiteY14" fmla="*/ 16680 h 3312000"/>
              <a:gd name="connsiteX15" fmla="*/ 3312000 w 3312000"/>
              <a:gd name="connsiteY15" fmla="*/ 32578 h 3312000"/>
              <a:gd name="connsiteX16" fmla="*/ 3312000 w 3312000"/>
              <a:gd name="connsiteY16" fmla="*/ 56294 h 3312000"/>
              <a:gd name="connsiteX17" fmla="*/ 3312000 w 3312000"/>
              <a:gd name="connsiteY17" fmla="*/ 89393 h 3312000"/>
              <a:gd name="connsiteX18" fmla="*/ 3312000 w 3312000"/>
              <a:gd name="connsiteY18" fmla="*/ 133438 h 3312000"/>
              <a:gd name="connsiteX19" fmla="*/ 3312000 w 3312000"/>
              <a:gd name="connsiteY19" fmla="*/ 189993 h 3312000"/>
              <a:gd name="connsiteX20" fmla="*/ 3312000 w 3312000"/>
              <a:gd name="connsiteY20" fmla="*/ 260621 h 3312000"/>
              <a:gd name="connsiteX21" fmla="*/ 3312000 w 3312000"/>
              <a:gd name="connsiteY21" fmla="*/ 346887 h 3312000"/>
              <a:gd name="connsiteX22" fmla="*/ 3312000 w 3312000"/>
              <a:gd name="connsiteY22" fmla="*/ 450353 h 3312000"/>
              <a:gd name="connsiteX23" fmla="*/ 3312000 w 3312000"/>
              <a:gd name="connsiteY23" fmla="*/ 572585 h 3312000"/>
              <a:gd name="connsiteX24" fmla="*/ 3312000 w 3312000"/>
              <a:gd name="connsiteY24" fmla="*/ 715144 h 3312000"/>
              <a:gd name="connsiteX25" fmla="*/ 3312000 w 3312000"/>
              <a:gd name="connsiteY25" fmla="*/ 879596 h 3312000"/>
              <a:gd name="connsiteX26" fmla="*/ 3312000 w 3312000"/>
              <a:gd name="connsiteY26" fmla="*/ 1067504 h 3312000"/>
              <a:gd name="connsiteX27" fmla="*/ 3312000 w 3312000"/>
              <a:gd name="connsiteY27" fmla="*/ 1068413 h 3312000"/>
              <a:gd name="connsiteX28" fmla="*/ 3312000 w 3312000"/>
              <a:gd name="connsiteY28" fmla="*/ 1074775 h 3312000"/>
              <a:gd name="connsiteX29" fmla="*/ 3312000 w 3312000"/>
              <a:gd name="connsiteY29" fmla="*/ 1092043 h 3312000"/>
              <a:gd name="connsiteX30" fmla="*/ 3312000 w 3312000"/>
              <a:gd name="connsiteY30" fmla="*/ 1125669 h 3312000"/>
              <a:gd name="connsiteX31" fmla="*/ 3312000 w 3312000"/>
              <a:gd name="connsiteY31" fmla="*/ 1181108 h 3312000"/>
              <a:gd name="connsiteX32" fmla="*/ 3312000 w 3312000"/>
              <a:gd name="connsiteY32" fmla="*/ 1218711 h 3312000"/>
              <a:gd name="connsiteX33" fmla="*/ 3312000 w 3312000"/>
              <a:gd name="connsiteY33" fmla="*/ 1263812 h 3312000"/>
              <a:gd name="connsiteX34" fmla="*/ 3312000 w 3312000"/>
              <a:gd name="connsiteY34" fmla="*/ 1317092 h 3312000"/>
              <a:gd name="connsiteX35" fmla="*/ 3312000 w 3312000"/>
              <a:gd name="connsiteY35" fmla="*/ 1379234 h 3312000"/>
              <a:gd name="connsiteX36" fmla="*/ 3312000 w 3312000"/>
              <a:gd name="connsiteY36" fmla="*/ 1450918 h 3312000"/>
              <a:gd name="connsiteX37" fmla="*/ 3312000 w 3312000"/>
              <a:gd name="connsiteY37" fmla="*/ 1532827 h 3312000"/>
              <a:gd name="connsiteX38" fmla="*/ 3312000 w 3312000"/>
              <a:gd name="connsiteY38" fmla="*/ 1534217 h 3312000"/>
              <a:gd name="connsiteX39" fmla="*/ 3312000 w 3312000"/>
              <a:gd name="connsiteY39" fmla="*/ 1543947 h 3312000"/>
              <a:gd name="connsiteX40" fmla="*/ 3312000 w 3312000"/>
              <a:gd name="connsiteY40" fmla="*/ 1570356 h 3312000"/>
              <a:gd name="connsiteX41" fmla="*/ 3312000 w 3312000"/>
              <a:gd name="connsiteY41" fmla="*/ 1592422 h 3312000"/>
              <a:gd name="connsiteX42" fmla="*/ 3312000 w 3312000"/>
              <a:gd name="connsiteY42" fmla="*/ 1621786 h 3312000"/>
              <a:gd name="connsiteX43" fmla="*/ 3312000 w 3312000"/>
              <a:gd name="connsiteY43" fmla="*/ 1659489 h 3312000"/>
              <a:gd name="connsiteX44" fmla="*/ 3312000 w 3312000"/>
              <a:gd name="connsiteY44" fmla="*/ 1706574 h 3312000"/>
              <a:gd name="connsiteX45" fmla="*/ 3312000 w 3312000"/>
              <a:gd name="connsiteY45" fmla="*/ 1764085 h 3312000"/>
              <a:gd name="connsiteX46" fmla="*/ 3312000 w 3312000"/>
              <a:gd name="connsiteY46" fmla="*/ 1833062 h 3312000"/>
              <a:gd name="connsiteX47" fmla="*/ 3312000 w 3312000"/>
              <a:gd name="connsiteY47" fmla="*/ 1914550 h 3312000"/>
              <a:gd name="connsiteX48" fmla="*/ 3312000 w 3312000"/>
              <a:gd name="connsiteY48" fmla="*/ 2009590 h 3312000"/>
              <a:gd name="connsiteX49" fmla="*/ 3312000 w 3312000"/>
              <a:gd name="connsiteY49" fmla="*/ 2119224 h 3312000"/>
              <a:gd name="connsiteX50" fmla="*/ 3312000 w 3312000"/>
              <a:gd name="connsiteY50" fmla="*/ 2244496 h 3312000"/>
              <a:gd name="connsiteX51" fmla="*/ 3312000 w 3312000"/>
              <a:gd name="connsiteY51" fmla="*/ 3312000 h 3312000"/>
              <a:gd name="connsiteX52" fmla="*/ 2226555 w 3312000"/>
              <a:gd name="connsiteY52" fmla="*/ 3312000 h 3312000"/>
              <a:gd name="connsiteX53" fmla="*/ 2225685 w 3312000"/>
              <a:gd name="connsiteY53" fmla="*/ 3312000 h 3312000"/>
              <a:gd name="connsiteX54" fmla="*/ 2219597 w 3312000"/>
              <a:gd name="connsiteY54" fmla="*/ 3312000 h 3312000"/>
              <a:gd name="connsiteX55" fmla="*/ 2203071 w 3312000"/>
              <a:gd name="connsiteY55" fmla="*/ 3312000 h 3312000"/>
              <a:gd name="connsiteX56" fmla="*/ 2170891 w 3312000"/>
              <a:gd name="connsiteY56" fmla="*/ 3312000 h 3312000"/>
              <a:gd name="connsiteX57" fmla="*/ 2168771 w 3312000"/>
              <a:gd name="connsiteY57" fmla="*/ 3312000 h 3312000"/>
              <a:gd name="connsiteX58" fmla="*/ 2153931 w 3312000"/>
              <a:gd name="connsiteY58" fmla="*/ 3312000 h 3312000"/>
              <a:gd name="connsiteX59" fmla="*/ 2137766 w 3312000"/>
              <a:gd name="connsiteY59" fmla="*/ 3312000 h 3312000"/>
              <a:gd name="connsiteX60" fmla="*/ 2113651 w 3312000"/>
              <a:gd name="connsiteY60" fmla="*/ 3312000 h 3312000"/>
              <a:gd name="connsiteX61" fmla="*/ 2079995 w 3312000"/>
              <a:gd name="connsiteY61" fmla="*/ 3312000 h 3312000"/>
              <a:gd name="connsiteX62" fmla="*/ 2035210 w 3312000"/>
              <a:gd name="connsiteY62" fmla="*/ 3312000 h 3312000"/>
              <a:gd name="connsiteX63" fmla="*/ 1977705 w 3312000"/>
              <a:gd name="connsiteY63" fmla="*/ 3312000 h 3312000"/>
              <a:gd name="connsiteX64" fmla="*/ 1905890 w 3312000"/>
              <a:gd name="connsiteY64" fmla="*/ 3312000 h 3312000"/>
              <a:gd name="connsiteX65" fmla="*/ 1818174 w 3312000"/>
              <a:gd name="connsiteY65" fmla="*/ 3312000 h 3312000"/>
              <a:gd name="connsiteX66" fmla="*/ 1712969 w 3312000"/>
              <a:gd name="connsiteY66" fmla="*/ 3312000 h 3312000"/>
              <a:gd name="connsiteX67" fmla="*/ 1588683 w 3312000"/>
              <a:gd name="connsiteY67" fmla="*/ 3312000 h 3312000"/>
              <a:gd name="connsiteX68" fmla="*/ 1443727 w 3312000"/>
              <a:gd name="connsiteY68" fmla="*/ 3312000 h 3312000"/>
              <a:gd name="connsiteX69" fmla="*/ 1278901 w 3312000"/>
              <a:gd name="connsiteY69" fmla="*/ 3312000 h 3312000"/>
              <a:gd name="connsiteX70" fmla="*/ 1276511 w 3312000"/>
              <a:gd name="connsiteY70" fmla="*/ 3312000 h 3312000"/>
              <a:gd name="connsiteX71" fmla="*/ 1085445 w 3312000"/>
              <a:gd name="connsiteY71" fmla="*/ 3312000 h 3312000"/>
              <a:gd name="connsiteX72" fmla="*/ 0 w 3312000"/>
              <a:gd name="connsiteY72" fmla="*/ 3312000 h 3312000"/>
              <a:gd name="connsiteX73" fmla="*/ 0 w 3312000"/>
              <a:gd name="connsiteY73" fmla="*/ 2244496 h 3312000"/>
              <a:gd name="connsiteX74" fmla="*/ 0 w 3312000"/>
              <a:gd name="connsiteY74" fmla="*/ 1779174 h 3312000"/>
              <a:gd name="connsiteX75" fmla="*/ 0 w 3312000"/>
              <a:gd name="connsiteY75" fmla="*/ 1067504 h 3312000"/>
              <a:gd name="connsiteX76" fmla="*/ 1085445 w 3312000"/>
              <a:gd name="connsiteY76" fmla="*/ 0 h 33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312000" h="3312000">
                <a:moveTo>
                  <a:pt x="1085445" y="0"/>
                </a:moveTo>
                <a:cubicBezTo>
                  <a:pt x="1085445" y="0"/>
                  <a:pt x="1085445" y="0"/>
                  <a:pt x="1113277" y="0"/>
                </a:cubicBezTo>
                <a:cubicBezTo>
                  <a:pt x="1113277" y="0"/>
                  <a:pt x="1113277" y="0"/>
                  <a:pt x="1252437" y="0"/>
                </a:cubicBezTo>
                <a:lnTo>
                  <a:pt x="1278901" y="0"/>
                </a:lnTo>
                <a:lnTo>
                  <a:pt x="1311417" y="0"/>
                </a:lnTo>
                <a:lnTo>
                  <a:pt x="1385074" y="0"/>
                </a:lnTo>
                <a:lnTo>
                  <a:pt x="1475038" y="0"/>
                </a:lnTo>
                <a:lnTo>
                  <a:pt x="1582941" y="0"/>
                </a:lnTo>
                <a:lnTo>
                  <a:pt x="1710414" y="0"/>
                </a:lnTo>
                <a:lnTo>
                  <a:pt x="1859086" y="0"/>
                </a:lnTo>
                <a:lnTo>
                  <a:pt x="2030590" y="0"/>
                </a:lnTo>
                <a:lnTo>
                  <a:pt x="2226555" y="0"/>
                </a:lnTo>
                <a:lnTo>
                  <a:pt x="3312000" y="0"/>
                </a:lnTo>
                <a:lnTo>
                  <a:pt x="3312000" y="2085"/>
                </a:lnTo>
                <a:lnTo>
                  <a:pt x="3312000" y="16680"/>
                </a:lnTo>
                <a:lnTo>
                  <a:pt x="3312000" y="32578"/>
                </a:lnTo>
                <a:lnTo>
                  <a:pt x="3312000" y="56294"/>
                </a:lnTo>
                <a:lnTo>
                  <a:pt x="3312000" y="89393"/>
                </a:lnTo>
                <a:lnTo>
                  <a:pt x="3312000" y="133438"/>
                </a:lnTo>
                <a:lnTo>
                  <a:pt x="3312000" y="189993"/>
                </a:lnTo>
                <a:lnTo>
                  <a:pt x="3312000" y="260621"/>
                </a:lnTo>
                <a:lnTo>
                  <a:pt x="3312000" y="346887"/>
                </a:lnTo>
                <a:lnTo>
                  <a:pt x="3312000" y="450353"/>
                </a:lnTo>
                <a:lnTo>
                  <a:pt x="3312000" y="572585"/>
                </a:lnTo>
                <a:lnTo>
                  <a:pt x="3312000" y="715144"/>
                </a:lnTo>
                <a:lnTo>
                  <a:pt x="3312000" y="879596"/>
                </a:lnTo>
                <a:lnTo>
                  <a:pt x="3312000" y="1067504"/>
                </a:lnTo>
                <a:lnTo>
                  <a:pt x="3312000" y="1068413"/>
                </a:lnTo>
                <a:lnTo>
                  <a:pt x="3312000" y="1074775"/>
                </a:lnTo>
                <a:lnTo>
                  <a:pt x="3312000" y="1092043"/>
                </a:lnTo>
                <a:lnTo>
                  <a:pt x="3312000" y="1125669"/>
                </a:lnTo>
                <a:lnTo>
                  <a:pt x="3312000" y="1181108"/>
                </a:lnTo>
                <a:lnTo>
                  <a:pt x="3312000" y="1218711"/>
                </a:lnTo>
                <a:lnTo>
                  <a:pt x="3312000" y="1263812"/>
                </a:lnTo>
                <a:lnTo>
                  <a:pt x="3312000" y="1317092"/>
                </a:lnTo>
                <a:lnTo>
                  <a:pt x="3312000" y="1379234"/>
                </a:lnTo>
                <a:lnTo>
                  <a:pt x="3312000" y="1450918"/>
                </a:lnTo>
                <a:lnTo>
                  <a:pt x="3312000" y="1532827"/>
                </a:lnTo>
                <a:lnTo>
                  <a:pt x="3312000" y="1534217"/>
                </a:lnTo>
                <a:lnTo>
                  <a:pt x="3312000" y="1543947"/>
                </a:lnTo>
                <a:lnTo>
                  <a:pt x="3312000" y="1570356"/>
                </a:lnTo>
                <a:lnTo>
                  <a:pt x="3312000" y="1592422"/>
                </a:lnTo>
                <a:lnTo>
                  <a:pt x="3312000" y="1621786"/>
                </a:lnTo>
                <a:lnTo>
                  <a:pt x="3312000" y="1659489"/>
                </a:lnTo>
                <a:lnTo>
                  <a:pt x="3312000" y="1706574"/>
                </a:lnTo>
                <a:lnTo>
                  <a:pt x="3312000" y="1764085"/>
                </a:lnTo>
                <a:lnTo>
                  <a:pt x="3312000" y="1833062"/>
                </a:lnTo>
                <a:lnTo>
                  <a:pt x="3312000" y="1914550"/>
                </a:lnTo>
                <a:lnTo>
                  <a:pt x="3312000" y="2009590"/>
                </a:lnTo>
                <a:lnTo>
                  <a:pt x="3312000" y="2119224"/>
                </a:lnTo>
                <a:lnTo>
                  <a:pt x="3312000" y="2244496"/>
                </a:lnTo>
                <a:lnTo>
                  <a:pt x="3312000" y="3312000"/>
                </a:lnTo>
                <a:lnTo>
                  <a:pt x="2226555" y="3312000"/>
                </a:lnTo>
                <a:lnTo>
                  <a:pt x="2225685" y="3312000"/>
                </a:lnTo>
                <a:lnTo>
                  <a:pt x="2219597" y="3312000"/>
                </a:lnTo>
                <a:lnTo>
                  <a:pt x="2203071" y="3312000"/>
                </a:lnTo>
                <a:lnTo>
                  <a:pt x="2170891" y="3312000"/>
                </a:lnTo>
                <a:lnTo>
                  <a:pt x="2168771" y="3312000"/>
                </a:lnTo>
                <a:lnTo>
                  <a:pt x="2153931" y="3312000"/>
                </a:lnTo>
                <a:lnTo>
                  <a:pt x="2137766" y="3312000"/>
                </a:lnTo>
                <a:lnTo>
                  <a:pt x="2113651" y="3312000"/>
                </a:lnTo>
                <a:lnTo>
                  <a:pt x="2079995" y="3312000"/>
                </a:lnTo>
                <a:lnTo>
                  <a:pt x="2035210" y="3312000"/>
                </a:lnTo>
                <a:lnTo>
                  <a:pt x="1977705" y="3312000"/>
                </a:lnTo>
                <a:lnTo>
                  <a:pt x="1905890" y="3312000"/>
                </a:lnTo>
                <a:lnTo>
                  <a:pt x="1818174" y="3312000"/>
                </a:lnTo>
                <a:lnTo>
                  <a:pt x="1712969" y="3312000"/>
                </a:lnTo>
                <a:lnTo>
                  <a:pt x="1588683" y="3312000"/>
                </a:lnTo>
                <a:lnTo>
                  <a:pt x="1443727" y="3312000"/>
                </a:lnTo>
                <a:lnTo>
                  <a:pt x="1278901" y="3312000"/>
                </a:lnTo>
                <a:lnTo>
                  <a:pt x="1276511" y="3312000"/>
                </a:lnTo>
                <a:cubicBezTo>
                  <a:pt x="1216886" y="3312000"/>
                  <a:pt x="1153286" y="3312000"/>
                  <a:pt x="1085445" y="3312000"/>
                </a:cubicBezTo>
                <a:cubicBezTo>
                  <a:pt x="1085445" y="3312000"/>
                  <a:pt x="1085445" y="3312000"/>
                  <a:pt x="0" y="3312000"/>
                </a:cubicBezTo>
                <a:cubicBezTo>
                  <a:pt x="0" y="3312000"/>
                  <a:pt x="0" y="3312000"/>
                  <a:pt x="0" y="2244496"/>
                </a:cubicBezTo>
                <a:cubicBezTo>
                  <a:pt x="0" y="2244496"/>
                  <a:pt x="0" y="2244496"/>
                  <a:pt x="0" y="1779174"/>
                </a:cubicBezTo>
                <a:cubicBezTo>
                  <a:pt x="0" y="1779174"/>
                  <a:pt x="0" y="1779174"/>
                  <a:pt x="0" y="1067504"/>
                </a:cubicBezTo>
                <a:cubicBezTo>
                  <a:pt x="0" y="465322"/>
                  <a:pt x="473143" y="0"/>
                  <a:pt x="1085445" y="0"/>
                </a:cubicBezTo>
                <a:close/>
              </a:path>
            </a:pathLst>
          </a:cu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乐观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D2088A8-8656-4222-A517-8977797050A5}"/>
              </a:ext>
            </a:extLst>
          </p:cNvPr>
          <p:cNvSpPr/>
          <p:nvPr/>
        </p:nvSpPr>
        <p:spPr>
          <a:xfrm>
            <a:off x="5239804" y="3661890"/>
            <a:ext cx="2244650" cy="1135262"/>
          </a:xfrm>
          <a:prstGeom prst="rect">
            <a:avLst/>
          </a:pr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心流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DBC6E87-BFDC-4D94-97E8-1C43C703F87D}"/>
              </a:ext>
            </a:extLst>
          </p:cNvPr>
          <p:cNvSpPr/>
          <p:nvPr/>
        </p:nvSpPr>
        <p:spPr>
          <a:xfrm>
            <a:off x="5584859" y="2924944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000" dirty="0">
                <a:solidFill>
                  <a:srgbClr val="F05425"/>
                </a:solidFill>
              </a:rPr>
              <a:t>积极情绪</a:t>
            </a:r>
          </a:p>
        </p:txBody>
      </p:sp>
    </p:spTree>
    <p:extLst>
      <p:ext uri="{BB962C8B-B14F-4D97-AF65-F5344CB8AC3E}">
        <p14:creationId xmlns:p14="http://schemas.microsoft.com/office/powerpoint/2010/main" val="141951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幸福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过去的幸福</a:t>
            </a:r>
          </a:p>
        </p:txBody>
      </p:sp>
      <p:sp>
        <p:nvSpPr>
          <p:cNvPr id="4" name="Text Box 44"/>
          <p:cNvSpPr txBox="1">
            <a:spLocks noChangeArrowheads="1"/>
          </p:cNvSpPr>
          <p:nvPr/>
        </p:nvSpPr>
        <p:spPr bwMode="auto">
          <a:xfrm>
            <a:off x="5735166" y="2960691"/>
            <a:ext cx="4536504" cy="1720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/>
              <a:t>幸福影响因素</a:t>
            </a:r>
            <a:endParaRPr lang="en-US" altLang="zh-CN" b="1" dirty="0"/>
          </a:p>
          <a:p>
            <a:r>
              <a:rPr lang="zh-CN" altLang="en-US" dirty="0"/>
              <a:t>柳博米尔斯基、谢尔登、施卡德 幸福公式</a:t>
            </a:r>
          </a:p>
          <a:p>
            <a:r>
              <a:rPr lang="zh-CN" altLang="en-US" dirty="0"/>
              <a:t>幸福</a:t>
            </a:r>
            <a:r>
              <a:rPr lang="en-US" altLang="zh-CN" dirty="0"/>
              <a:t>= </a:t>
            </a:r>
            <a:r>
              <a:rPr lang="zh-CN" altLang="en-US" dirty="0"/>
              <a:t>界点</a:t>
            </a:r>
            <a:r>
              <a:rPr lang="en-US" altLang="zh-CN" dirty="0"/>
              <a:t>+ </a:t>
            </a:r>
            <a:r>
              <a:rPr lang="zh-CN" altLang="en-US" dirty="0"/>
              <a:t>生活情景 </a:t>
            </a:r>
            <a:r>
              <a:rPr lang="en-US" altLang="zh-CN" dirty="0"/>
              <a:t>+ </a:t>
            </a:r>
            <a:r>
              <a:rPr lang="zh-CN" altLang="en-US" dirty="0"/>
              <a:t>意志活动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主要学者：柳博米尔斯基、迪纳</a:t>
            </a:r>
          </a:p>
        </p:txBody>
      </p:sp>
      <p:pic>
        <p:nvPicPr>
          <p:cNvPr id="7170" name="Picture 2" descr="D:\360Downloads\pic\1IH21255-0.jp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50590" y="2852936"/>
            <a:ext cx="5112568" cy="3240360"/>
          </a:xfrm>
          <a:prstGeom prst="rect">
            <a:avLst/>
          </a:prstGeom>
          <a:noFill/>
          <a:ln>
            <a:solidFill>
              <a:srgbClr val="F0542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550590" y="2852936"/>
            <a:ext cx="9865096" cy="3240359"/>
          </a:xfrm>
          <a:prstGeom prst="rect">
            <a:avLst/>
          </a:prstGeom>
          <a:ln w="28575">
            <a:solidFill>
              <a:schemeClr val="accent6"/>
            </a:solidFill>
            <a:prstDash val="soli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 Box 44">
            <a:extLst>
              <a:ext uri="{FF2B5EF4-FFF2-40B4-BE49-F238E27FC236}">
                <a16:creationId xmlns:a16="http://schemas.microsoft.com/office/drawing/2014/main" id="{560EA5B3-09DB-6241-B400-5F6061BA5F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4886" y="1670304"/>
            <a:ext cx="5544616" cy="722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主观幸福感包括</a:t>
            </a:r>
            <a:r>
              <a:rPr lang="zh-CN" altLang="en-US" dirty="0">
                <a:solidFill>
                  <a:srgbClr val="F26A40"/>
                </a:solidFill>
              </a:rPr>
              <a:t>积极情感和总体生活满意度</a:t>
            </a:r>
            <a:endParaRPr lang="en-US" altLang="zh-CN" dirty="0">
              <a:solidFill>
                <a:srgbClr val="F26A40"/>
              </a:solidFill>
            </a:endParaRPr>
          </a:p>
          <a:p>
            <a:r>
              <a:rPr lang="zh-CN" altLang="en-US" dirty="0">
                <a:solidFill>
                  <a:srgbClr val="F26A40"/>
                </a:solidFill>
              </a:rPr>
              <a:t>幸福是可测量的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9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4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014A76-FDEF-424F-94A5-0234CFD60AE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心流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当下的幸福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95F8F06-BB24-1345-98A3-CB6051601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81" y="2564904"/>
            <a:ext cx="5270500" cy="4102100"/>
          </a:xfrm>
          <a:prstGeom prst="rect">
            <a:avLst/>
          </a:prstGeom>
        </p:spPr>
      </p:pic>
      <p:sp>
        <p:nvSpPr>
          <p:cNvPr id="5" name="Text Box 44">
            <a:extLst>
              <a:ext uri="{FF2B5EF4-FFF2-40B4-BE49-F238E27FC236}">
                <a16:creationId xmlns:a16="http://schemas.microsoft.com/office/drawing/2014/main" id="{A82E9260-ED44-434F-B909-E8C2218B0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4846" y="1418370"/>
            <a:ext cx="6048672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pPr lvl="1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提出者：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米哈里</a:t>
            </a:r>
            <a:r>
              <a:rPr lang="en-US" altLang="zh-CN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·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契克森米哈赖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(Mihaly Csikszentmihalyi)</a:t>
            </a:r>
          </a:p>
          <a:p>
            <a:pPr lvl="1"/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定义：一种将个人精神力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完全投注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在某种活动上的感觉；心流产生时同时会有高度的兴奋及充实感。</a:t>
            </a:r>
            <a:endParaRPr lang="en-US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990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014A76-FDEF-424F-94A5-0234CFD60AE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乐观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未来的幸福</a:t>
            </a:r>
          </a:p>
        </p:txBody>
      </p:sp>
      <p:sp>
        <p:nvSpPr>
          <p:cNvPr id="5" name="Text Box 44">
            <a:extLst>
              <a:ext uri="{FF2B5EF4-FFF2-40B4-BE49-F238E27FC236}">
                <a16:creationId xmlns:a16="http://schemas.microsoft.com/office/drawing/2014/main" id="{46E75A5F-3816-934A-86AE-D0081257A5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7931" y="1602786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相信</a:t>
            </a:r>
            <a:r>
              <a:rPr lang="zh-CN" altLang="en-US" dirty="0">
                <a:solidFill>
                  <a:srgbClr val="F05425"/>
                </a:solidFill>
              </a:rPr>
              <a:t>好事</a:t>
            </a:r>
            <a:r>
              <a:rPr lang="zh-CN" altLang="en-US" dirty="0"/>
              <a:t>而不是坏事将会发生的</a:t>
            </a:r>
            <a:r>
              <a:rPr lang="zh-CN" altLang="en-US" dirty="0">
                <a:solidFill>
                  <a:srgbClr val="F05425"/>
                </a:solidFill>
              </a:rPr>
              <a:t>稳定倾向</a:t>
            </a:r>
            <a:endParaRPr lang="en-US" dirty="0">
              <a:solidFill>
                <a:srgbClr val="F05425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18385D-968F-BE4A-B17D-4780F5C1FB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822" y="2564904"/>
            <a:ext cx="6383239" cy="343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21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 rot="1655153">
            <a:off x="7756784" y="1813358"/>
            <a:ext cx="2781854" cy="1872208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 rot="20132716">
            <a:off x="7914568" y="3873275"/>
            <a:ext cx="2781854" cy="187220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774726" y="2096368"/>
            <a:ext cx="4896544" cy="432048"/>
            <a:chOff x="3779912" y="1777380"/>
            <a:chExt cx="4896544" cy="432048"/>
          </a:xfrm>
        </p:grpSpPr>
        <p:sp>
          <p:nvSpPr>
            <p:cNvPr id="36" name="矩形 35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Broadway" pitchFamily="82" charset="0"/>
                  <a:ea typeface="微软雅黑"/>
                </a:rPr>
                <a:t>1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Broadway" pitchFamily="82" charset="0"/>
                <a:ea typeface="微软雅黑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积极心理学发展历程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774726" y="2900619"/>
            <a:ext cx="4896544" cy="432048"/>
            <a:chOff x="3779912" y="1777380"/>
            <a:chExt cx="4896544" cy="432048"/>
          </a:xfrm>
        </p:grpSpPr>
        <p:sp>
          <p:nvSpPr>
            <p:cNvPr id="40" name="矩形 39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/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2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国内外积极心理学研究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774726" y="3704870"/>
            <a:ext cx="4896544" cy="432048"/>
            <a:chOff x="3779912" y="1777380"/>
            <a:chExt cx="4896544" cy="432048"/>
          </a:xfrm>
        </p:grpSpPr>
        <p:sp>
          <p:nvSpPr>
            <p:cNvPr id="44" name="矩形 43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3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积极心理学主要内容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1774726" y="4509120"/>
            <a:ext cx="4896544" cy="432048"/>
            <a:chOff x="3779912" y="1777380"/>
            <a:chExt cx="4896544" cy="432048"/>
          </a:xfrm>
        </p:grpSpPr>
        <p:sp>
          <p:nvSpPr>
            <p:cNvPr id="50" name="矩形 49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4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382368" y="1824127"/>
              <a:ext cx="40780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运用场景探索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51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144F6AB-3996-6746-8BF9-F2C1B1907A9D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积极人格特质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123366F-7FEE-7943-9324-924709AF4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222" y="1340768"/>
            <a:ext cx="4032448" cy="405471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514E828-B9F8-5349-A278-4EE726097D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50" y="2021309"/>
            <a:ext cx="6048672" cy="2693631"/>
          </a:xfrm>
          <a:prstGeom prst="rect">
            <a:avLst/>
          </a:prstGeom>
        </p:spPr>
      </p:pic>
      <p:sp>
        <p:nvSpPr>
          <p:cNvPr id="7" name="Text Box 44">
            <a:extLst>
              <a:ext uri="{FF2B5EF4-FFF2-40B4-BE49-F238E27FC236}">
                <a16:creationId xmlns:a16="http://schemas.microsoft.com/office/drawing/2014/main" id="{61212ADA-651F-2D48-BF24-EBC083478A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8702" y="1408931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积极人格特质是幸福的基础</a:t>
            </a:r>
            <a:endParaRPr lang="en-US" dirty="0">
              <a:solidFill>
                <a:srgbClr val="F0542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725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4B03825-B08A-4235-9089-9D70C89D702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798" y="2060848"/>
            <a:ext cx="5688632" cy="36722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B2EF1F0-1C1D-47E6-8CDB-DB484E1958F1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积极心理资本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44907B8-9275-4247-A30B-A1173A7187B3}"/>
              </a:ext>
            </a:extLst>
          </p:cNvPr>
          <p:cNvSpPr/>
          <p:nvPr/>
        </p:nvSpPr>
        <p:spPr>
          <a:xfrm>
            <a:off x="2760761" y="1484784"/>
            <a:ext cx="6092825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心理资本：个体在成长和发展过程中表现出来的一种积极心理状态</a:t>
            </a:r>
          </a:p>
        </p:txBody>
      </p:sp>
    </p:spTree>
    <p:extLst>
      <p:ext uri="{BB962C8B-B14F-4D97-AF65-F5344CB8AC3E}">
        <p14:creationId xmlns:p14="http://schemas.microsoft.com/office/powerpoint/2010/main" val="4101996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3D78B3-60EA-47DF-84E0-9A766DA98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702" y="1949534"/>
            <a:ext cx="8064896" cy="295893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9084300-AFD8-4529-B580-1D61545E5BDD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资本类型</a:t>
            </a:r>
          </a:p>
        </p:txBody>
      </p:sp>
    </p:spTree>
    <p:extLst>
      <p:ext uri="{BB962C8B-B14F-4D97-AF65-F5344CB8AC3E}">
        <p14:creationId xmlns:p14="http://schemas.microsoft.com/office/powerpoint/2010/main" val="22075377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运用情景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4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请思考：我们如何把积极心理学应用于生活？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73002"/>
      </p:ext>
    </p:extLst>
  </p:cSld>
  <p:clrMapOvr>
    <a:masterClrMapping/>
  </p:clrMapOvr>
  <p:transition spd="slow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A999C37-6294-5D49-BA66-51D3267A029D}"/>
              </a:ext>
            </a:extLst>
          </p:cNvPr>
          <p:cNvSpPr txBox="1"/>
          <p:nvPr/>
        </p:nvSpPr>
        <p:spPr>
          <a:xfrm>
            <a:off x="4655046" y="2102750"/>
            <a:ext cx="56886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  <a:ea typeface="DFPYeaSong-B5" pitchFamily="18" charset="-120"/>
              </a:rPr>
              <a:t>职业倦怠案例</a:t>
            </a:r>
            <a:endParaRPr kumimoji="1" lang="en-US" altLang="zh-CN" sz="20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工具人小张的故事： 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ea typeface="微软雅黑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小张是个公务员，工作一段时间让小张感觉特别累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压力特别大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对工作缺乏冲劲和动力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在工作中会有挫折感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紧张感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甚至出现害怕工作的情况。工作中常常愤世嫉俗，负面情绪严重。工作也觉得没什么成就感，时刻有辞职的念头。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8FF66D1-485D-7A46-B94F-67AED924B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74" y="1916832"/>
            <a:ext cx="3931841" cy="261860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5CC48B6-C4B3-5C42-99A6-155097E36632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职业运用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AF76A1A-76DD-B245-B7C5-658A79A94F28}"/>
              </a:ext>
            </a:extLst>
          </p:cNvPr>
          <p:cNvSpPr/>
          <p:nvPr/>
        </p:nvSpPr>
        <p:spPr>
          <a:xfrm>
            <a:off x="4511030" y="4797152"/>
            <a:ext cx="60486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</a:rPr>
              <a:t>积极心理学解决：</a:t>
            </a:r>
            <a:endParaRPr kumimoji="1" lang="en-US" altLang="zh-CN" sz="20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494949"/>
                </a:solidFill>
              </a:rPr>
              <a:t>1.</a:t>
            </a:r>
            <a:r>
              <a:rPr lang="zh-CN" altLang="en-US" dirty="0">
                <a:solidFill>
                  <a:srgbClr val="494949"/>
                </a:solidFill>
              </a:rPr>
              <a:t>找到并发挥自己的优势，达到兴趣、能力与价值平衡</a:t>
            </a:r>
            <a:endParaRPr lang="en-US" altLang="zh-CN" dirty="0">
              <a:solidFill>
                <a:srgbClr val="494949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494949"/>
                </a:solidFill>
              </a:rPr>
              <a:t>2.</a:t>
            </a:r>
            <a:r>
              <a:rPr lang="zh-CN" altLang="en-US" dirty="0">
                <a:solidFill>
                  <a:srgbClr val="494949"/>
                </a:solidFill>
              </a:rPr>
              <a:t>识别自己情绪状态，作出相应的调整</a:t>
            </a:r>
          </a:p>
        </p:txBody>
      </p:sp>
    </p:spTree>
    <p:extLst>
      <p:ext uri="{BB962C8B-B14F-4D97-AF65-F5344CB8AC3E}">
        <p14:creationId xmlns:p14="http://schemas.microsoft.com/office/powerpoint/2010/main" val="113671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0">
            <a:extLst>
              <a:ext uri="{FF2B5EF4-FFF2-40B4-BE49-F238E27FC236}">
                <a16:creationId xmlns:a16="http://schemas.microsoft.com/office/drawing/2014/main" id="{7D272B7D-0B4F-7F40-B1AD-95D25B3710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4766" y="2420888"/>
            <a:ext cx="813690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组员：俊俊、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echo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Cai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、颜如玉、鹿非</a:t>
            </a:r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观察员： 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one-eye-Q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Jason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、刘熙</a:t>
            </a:r>
            <a:r>
              <a:rPr lang="en-US" altLang="zh-CN" sz="1600" dirty="0" err="1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Lyusy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、常星心、列文、糖盐、东边闲人、无味无谓</a:t>
            </a:r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指导教练：王蒙、古严、生强、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Alex</a:t>
            </a: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3" name="文本占位符 3">
            <a:extLst>
              <a:ext uri="{FF2B5EF4-FFF2-40B4-BE49-F238E27FC236}">
                <a16:creationId xmlns:a16="http://schemas.microsoft.com/office/drawing/2014/main" id="{7BE6E42F-9344-430A-840F-F9B57A6DAE3D}"/>
              </a:ext>
            </a:extLst>
          </p:cNvPr>
          <p:cNvSpPr txBox="1">
            <a:spLocks/>
          </p:cNvSpPr>
          <p:nvPr/>
        </p:nvSpPr>
        <p:spPr>
          <a:xfrm>
            <a:off x="2278782" y="1772817"/>
            <a:ext cx="4680520" cy="3600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可爱的伙伴们</a:t>
            </a:r>
          </a:p>
        </p:txBody>
      </p:sp>
    </p:spTree>
    <p:extLst>
      <p:ext uri="{BB962C8B-B14F-4D97-AF65-F5344CB8AC3E}">
        <p14:creationId xmlns:p14="http://schemas.microsoft.com/office/powerpoint/2010/main" val="3377370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积极心理学发展历程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20200" b="1" i="0" u="none" strike="noStrike" kern="1200" cap="none" spc="0" normalizeH="0" baseline="0" noProof="0" dirty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Broadway" pitchFamily="82" charset="0"/>
                <a:ea typeface="微软雅黑"/>
              </a:rPr>
              <a:t>1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324036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时间线与历史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C:\Users\user\Desktop\未标题-1 拷贝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969"/>
          <a:stretch/>
        </p:blipFill>
        <p:spPr bwMode="auto">
          <a:xfrm>
            <a:off x="8340299" y="2564905"/>
            <a:ext cx="3846553" cy="429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319653"/>
      </p:ext>
    </p:extLst>
  </p:cSld>
  <p:clrMapOvr>
    <a:masterClrMapping/>
  </p:clrMapOvr>
  <p:transition spd="slow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09AEA63-F111-4414-A2E9-6A5624CDE7B4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什么是积极心理学？</a:t>
            </a:r>
          </a:p>
        </p:txBody>
      </p:sp>
      <p:sp>
        <p:nvSpPr>
          <p:cNvPr id="9" name="Text Box 44">
            <a:extLst>
              <a:ext uri="{FF2B5EF4-FFF2-40B4-BE49-F238E27FC236}">
                <a16:creationId xmlns:a16="http://schemas.microsoft.com/office/drawing/2014/main" id="{F3B615A1-9168-EB46-B6BA-D2B6128F8F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0830" y="2204864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积极心理学是</a:t>
            </a:r>
            <a:r>
              <a:rPr lang="zh-CN" altLang="en-US" dirty="0">
                <a:solidFill>
                  <a:srgbClr val="F26A40"/>
                </a:solidFill>
              </a:rPr>
              <a:t>研究人的优势与幸福</a:t>
            </a:r>
            <a:r>
              <a:rPr lang="zh-CN" altLang="en-US" dirty="0"/>
              <a:t>，把握人生的科学。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981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2DA2EC8-3C4C-684A-BE34-154BFA7D2F31}"/>
              </a:ext>
            </a:extLst>
          </p:cNvPr>
          <p:cNvSpPr txBox="1"/>
          <p:nvPr/>
        </p:nvSpPr>
        <p:spPr>
          <a:xfrm>
            <a:off x="5807174" y="1906957"/>
            <a:ext cx="3816424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32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故事：</a:t>
            </a:r>
            <a:endParaRPr kumimoji="1" lang="en-US" altLang="zh-CN" sz="32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♥1905年生，犹太人，心理治疗学派 - 意义治疗与存在主义分析（Existential Psychoanalysis）的创办人。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♥</a:t>
            </a: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1942 年 9 月，他和家人包括他的新婚妻子一起被纳粹逮捕，关押在捷克波希米亚地区北部的特莱西恩施塔特（Theresienstadt）纳粹集中营。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♥</a:t>
            </a: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他的父亲、母亲、妻子先后被被纳粹残酷地杀害。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♥</a:t>
            </a: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1945 年 4 月 27 日他被美国陆军解救。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02CA24-7C86-AE48-B825-5070CC4A8D3E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为什么要学积极心理学？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D86AD8F-1AC9-4740-9F15-E8C32624D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646" y="2564904"/>
            <a:ext cx="4076582" cy="2808312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61CA343F-3D63-42F9-8606-7495E0A3DF4A}"/>
              </a:ext>
            </a:extLst>
          </p:cNvPr>
          <p:cNvSpPr txBox="1"/>
          <p:nvPr/>
        </p:nvSpPr>
        <p:spPr>
          <a:xfrm>
            <a:off x="1558702" y="1792744"/>
            <a:ext cx="2727960" cy="7721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3000" dirty="0">
                <a:solidFill>
                  <a:schemeClr val="tx2"/>
                </a:solidFill>
                <a:sym typeface="+mn-ea"/>
              </a:rPr>
              <a:t>维克多.弗兰克尔</a:t>
            </a:r>
            <a:endParaRPr lang="en-US" altLang="zh-CN" sz="3000" dirty="0">
              <a:solidFill>
                <a:schemeClr val="tx2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5993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1401184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20</a:t>
            </a:r>
            <a:r>
              <a:rPr kumimoji="1" lang="zh-CN" altLang="en-US" sz="1200" dirty="0"/>
              <a:t>世纪</a:t>
            </a:r>
            <a:r>
              <a:rPr kumimoji="1" lang="en-US" altLang="zh-CN" sz="1200" dirty="0"/>
              <a:t>30</a:t>
            </a:r>
            <a:r>
              <a:rPr kumimoji="1" lang="zh-CN" altLang="en-US" sz="1200" dirty="0"/>
              <a:t>年代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E2915-1465-464C-8B41-B39AB83A27B3}"/>
              </a:ext>
            </a:extLst>
          </p:cNvPr>
          <p:cNvSpPr txBox="1"/>
          <p:nvPr/>
        </p:nvSpPr>
        <p:spPr>
          <a:xfrm>
            <a:off x="1054646" y="2103239"/>
            <a:ext cx="201622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特曼：天才和幸福感的研究</a:t>
            </a:r>
            <a:endParaRPr kumimoji="1" lang="en-US" altLang="zh-CN" sz="1200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荣格：生活意义的研究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B242DC77-ADAD-844A-BDDA-CB172EBC7409}"/>
              </a:ext>
            </a:extLst>
          </p:cNvPr>
          <p:cNvSpPr/>
          <p:nvPr/>
        </p:nvSpPr>
        <p:spPr>
          <a:xfrm>
            <a:off x="4708835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20</a:t>
            </a:r>
            <a:r>
              <a:rPr kumimoji="1" lang="zh-CN" altLang="en-US" sz="1200" dirty="0"/>
              <a:t>世纪</a:t>
            </a:r>
            <a:r>
              <a:rPr kumimoji="1" lang="en-US" altLang="zh-CN" sz="1200" dirty="0"/>
              <a:t>60</a:t>
            </a:r>
            <a:r>
              <a:rPr kumimoji="1" lang="zh-CN" altLang="en-US" sz="1200" dirty="0"/>
              <a:t>年代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2E28E4-341B-704B-AE40-0291AFA5FFDE}"/>
              </a:ext>
            </a:extLst>
          </p:cNvPr>
          <p:cNvSpPr txBox="1"/>
          <p:nvPr/>
        </p:nvSpPr>
        <p:spPr>
          <a:xfrm>
            <a:off x="4240009" y="4356011"/>
            <a:ext cx="1944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心理学家研究人性积极的一面</a:t>
            </a:r>
            <a:endParaRPr kumimoji="1" lang="en-US" altLang="zh-CN" sz="12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6188622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1200" dirty="0"/>
              <a:t>1998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7793823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1200" dirty="0"/>
              <a:t>2000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AFED59A-33B3-EB4C-A564-127BC0B3B8F6}"/>
              </a:ext>
            </a:extLst>
          </p:cNvPr>
          <p:cNvSpPr txBox="1"/>
          <p:nvPr/>
        </p:nvSpPr>
        <p:spPr>
          <a:xfrm>
            <a:off x="6080688" y="2172428"/>
            <a:ext cx="151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塞林格曼提出要研究积极心理学</a:t>
            </a:r>
            <a:endParaRPr kumimoji="1" lang="zh-CN" altLang="en-US" sz="1200" b="1" i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85AD72A-7EB6-3644-ABCD-7E6ECA7A0830}"/>
              </a:ext>
            </a:extLst>
          </p:cNvPr>
          <p:cNvSpPr txBox="1"/>
          <p:nvPr/>
        </p:nvSpPr>
        <p:spPr>
          <a:xfrm>
            <a:off x="7104477" y="4335487"/>
            <a:ext cx="266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altLang="zh-CN" sz="1200" dirty="0"/>
              <a:t>Positive psychology: An introduction</a:t>
            </a:r>
            <a:r>
              <a:rPr lang="zh-CN" altLang="en-US" sz="1200" dirty="0"/>
              <a:t>发表</a:t>
            </a:r>
            <a:endParaRPr kumimoji="1" lang="zh-CN" altLang="en-US" sz="1200" b="1" i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2E4BD032-3974-2C45-B076-2822D7713125}"/>
              </a:ext>
            </a:extLst>
          </p:cNvPr>
          <p:cNvSpPr/>
          <p:nvPr/>
        </p:nvSpPr>
        <p:spPr>
          <a:xfrm>
            <a:off x="9265110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dirty="0"/>
              <a:t>早期发展 </a:t>
            </a:r>
            <a:r>
              <a:rPr lang="en-US" altLang="zh-CN" sz="1200" dirty="0"/>
              <a:t>2001-2018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FDBC6E1-BA75-7343-99E6-5D86D7077A53}"/>
              </a:ext>
            </a:extLst>
          </p:cNvPr>
          <p:cNvSpPr/>
          <p:nvPr/>
        </p:nvSpPr>
        <p:spPr>
          <a:xfrm>
            <a:off x="9090831" y="1630540"/>
            <a:ext cx="135309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例如：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国家幸福指数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积极心理治疗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en" altLang="zh-C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PERMA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积极特质分类</a:t>
            </a:r>
            <a:endParaRPr lang="zh-CN" altLang="en-US" sz="1200" dirty="0"/>
          </a:p>
        </p:txBody>
      </p: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43C7E903-6698-FD43-9A21-C45C1B140EB9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2407744" y="3379636"/>
            <a:ext cx="598641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99D0D69D-FCD2-3E4B-B02C-A94F56B586AB}"/>
              </a:ext>
            </a:extLst>
          </p:cNvPr>
          <p:cNvCxnSpPr/>
          <p:nvPr/>
        </p:nvCxnSpPr>
        <p:spPr>
          <a:xfrm>
            <a:off x="5596803" y="3364654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0E801D17-F299-DF49-AB82-613529AE5D6D}"/>
              </a:ext>
            </a:extLst>
          </p:cNvPr>
          <p:cNvCxnSpPr/>
          <p:nvPr/>
        </p:nvCxnSpPr>
        <p:spPr>
          <a:xfrm>
            <a:off x="7195182" y="3379636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2937FA62-7A1A-3746-8D68-3C752D3A1124}"/>
              </a:ext>
            </a:extLst>
          </p:cNvPr>
          <p:cNvCxnSpPr/>
          <p:nvPr/>
        </p:nvCxnSpPr>
        <p:spPr>
          <a:xfrm>
            <a:off x="8676681" y="3364654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EBDC41A0-E5AF-E34E-89A9-AAB148D796F4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积极心理学发展历程</a:t>
            </a: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68309E2C-50A2-C84A-A443-F3DC66C2AFC6}"/>
              </a:ext>
            </a:extLst>
          </p:cNvPr>
          <p:cNvSpPr/>
          <p:nvPr/>
        </p:nvSpPr>
        <p:spPr>
          <a:xfrm>
            <a:off x="2998862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1954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BFFA595-5A54-A04B-B487-AB8856ABFB1E}"/>
              </a:ext>
            </a:extLst>
          </p:cNvPr>
          <p:cNvSpPr txBox="1"/>
          <p:nvPr/>
        </p:nvSpPr>
        <p:spPr>
          <a:xfrm>
            <a:off x="3101588" y="1895093"/>
            <a:ext cx="1514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积极心理学这一词首次出现在</a:t>
            </a:r>
            <a:r>
              <a:rPr kumimoji="1" lang="en-US" altLang="zh-CN" sz="1200" dirty="0"/>
              <a:t>《</a:t>
            </a:r>
            <a:r>
              <a:rPr kumimoji="1" lang="zh-CN" altLang="en-US" sz="1200" dirty="0"/>
              <a:t>动机与人格</a:t>
            </a:r>
            <a:r>
              <a:rPr kumimoji="1" lang="en-US" altLang="zh-CN" sz="1200" dirty="0"/>
              <a:t>》</a:t>
            </a:r>
            <a:endParaRPr kumimoji="1" lang="zh-CN" altLang="en-US" sz="1200" dirty="0"/>
          </a:p>
        </p:txBody>
      </p: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B49665E0-3267-AE46-93A9-B7823FFA5C53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005422" y="3379636"/>
            <a:ext cx="670649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99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526762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3000"/>
              </a:lnSpc>
            </a:pPr>
            <a:r>
              <a:rPr lang="zh-CN" altLang="en-US" sz="3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积极心理学国内外研究情况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2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了解主要学者、研究机构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FB06D70-046A-4901-944A-48E16807F2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999" y="3406140"/>
            <a:ext cx="3775417" cy="343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747971"/>
      </p:ext>
    </p:extLst>
  </p:cSld>
  <p:clrMapOvr>
    <a:masterClrMapping/>
  </p:clrMapOvr>
  <p:transition spd="slow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国外主要研究学者</a:t>
            </a:r>
          </a:p>
        </p:txBody>
      </p:sp>
      <p:sp>
        <p:nvSpPr>
          <p:cNvPr id="4" name="Text Box 44"/>
          <p:cNvSpPr txBox="1">
            <a:spLocks noChangeArrowheads="1"/>
          </p:cNvSpPr>
          <p:nvPr/>
        </p:nvSpPr>
        <p:spPr bwMode="auto">
          <a:xfrm>
            <a:off x="5625783" y="2028991"/>
            <a:ext cx="4104456" cy="390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主要学者名目</a:t>
            </a:r>
            <a:endParaRPr lang="en-US" dirty="0"/>
          </a:p>
        </p:txBody>
      </p:sp>
      <p:sp>
        <p:nvSpPr>
          <p:cNvPr id="5" name="Text Box 44"/>
          <p:cNvSpPr txBox="1">
            <a:spLocks noChangeArrowheads="1"/>
          </p:cNvSpPr>
          <p:nvPr/>
        </p:nvSpPr>
        <p:spPr bwMode="auto">
          <a:xfrm>
            <a:off x="550590" y="2058038"/>
            <a:ext cx="4104456" cy="722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塞林格曼图片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C30FA47-863A-4655-ABF3-068DA5CC4D15}"/>
              </a:ext>
            </a:extLst>
          </p:cNvPr>
          <p:cNvSpPr/>
          <p:nvPr/>
        </p:nvSpPr>
        <p:spPr>
          <a:xfrm>
            <a:off x="787826" y="1710658"/>
            <a:ext cx="4134040" cy="4156589"/>
          </a:xfrm>
          <a:prstGeom prst="rect">
            <a:avLst/>
          </a:prstGeom>
          <a:noFill/>
          <a:ln w="9525">
            <a:solidFill>
              <a:srgbClr val="F26A4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B9745FD-DBBC-453A-A28D-4A1235FDA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75" y="1777653"/>
            <a:ext cx="4022598" cy="40225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872E199-73DE-F94D-AAEE-E22A282E4E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102" y="1805778"/>
            <a:ext cx="5314838" cy="332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1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5EC25F-B74B-4B70-B4D0-AE59BAD3A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862" y="1700808"/>
            <a:ext cx="4619625" cy="2419350"/>
          </a:xfrm>
          <a:prstGeom prst="rect">
            <a:avLst/>
          </a:prstGeom>
        </p:spPr>
      </p:pic>
      <p:sp>
        <p:nvSpPr>
          <p:cNvPr id="6" name="Text Box 44">
            <a:extLst>
              <a:ext uri="{FF2B5EF4-FFF2-40B4-BE49-F238E27FC236}">
                <a16:creationId xmlns:a16="http://schemas.microsoft.com/office/drawing/2014/main" id="{528E46AA-1DAE-4EA8-8D3A-3A14135C0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4796" y="4625283"/>
            <a:ext cx="7272818" cy="8145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sz="1200" dirty="0"/>
              <a:t>结论：</a:t>
            </a:r>
            <a:endParaRPr lang="en-US" altLang="zh-CN" sz="1200" dirty="0"/>
          </a:p>
          <a:p>
            <a:r>
              <a:rPr lang="zh-CN" altLang="en-US" sz="1200" dirty="0"/>
              <a:t>国内主要学者苗元江</a:t>
            </a:r>
            <a:r>
              <a:rPr lang="en-US" altLang="zh-CN" sz="1200" dirty="0"/>
              <a:t>,</a:t>
            </a:r>
            <a:r>
              <a:rPr lang="zh-CN" altLang="en-US" sz="1200" dirty="0"/>
              <a:t>刘翔平</a:t>
            </a:r>
            <a:r>
              <a:rPr lang="en-US" altLang="zh-CN" sz="1200" dirty="0"/>
              <a:t>,</a:t>
            </a:r>
            <a:r>
              <a:rPr lang="zh-CN" altLang="en-US" sz="1200" dirty="0"/>
              <a:t>任俊</a:t>
            </a:r>
            <a:r>
              <a:rPr lang="en-US" altLang="zh-CN" sz="1200" dirty="0"/>
              <a:t>,</a:t>
            </a:r>
            <a:r>
              <a:rPr lang="zh-CN" altLang="en-US" sz="1200" dirty="0"/>
              <a:t>彭凯平</a:t>
            </a:r>
            <a:r>
              <a:rPr lang="en-US" altLang="zh-CN" sz="1200" dirty="0"/>
              <a:t>,</a:t>
            </a:r>
            <a:r>
              <a:rPr lang="zh-CN" altLang="en-US" sz="1200" dirty="0"/>
              <a:t>郑雪</a:t>
            </a:r>
            <a:endParaRPr lang="en-US" altLang="zh-CN" sz="1200" dirty="0"/>
          </a:p>
          <a:p>
            <a:r>
              <a:rPr lang="zh-CN" altLang="en-US" sz="1200" dirty="0"/>
              <a:t>国内学者非专门只研究积极心理学的，如彭凯平还主要研究社会心理学 </a:t>
            </a:r>
            <a:r>
              <a:rPr lang="en-US" altLang="zh-CN" sz="1200" dirty="0"/>
              <a:t>, </a:t>
            </a:r>
            <a:r>
              <a:rPr lang="zh-CN" altLang="en-US" sz="1200" dirty="0"/>
              <a:t>文化心理学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9C41-BC31-4229-B6FB-8B85B6D2F4E2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国内主要研究学者</a:t>
            </a:r>
          </a:p>
        </p:txBody>
      </p:sp>
    </p:spTree>
    <p:extLst>
      <p:ext uri="{BB962C8B-B14F-4D97-AF65-F5344CB8AC3E}">
        <p14:creationId xmlns:p14="http://schemas.microsoft.com/office/powerpoint/2010/main" val="3916384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fontAlgn="auto">
          <a:spcBef>
            <a:spcPts val="0"/>
          </a:spcBef>
          <a:spcAft>
            <a:spcPts val="0"/>
          </a:spcAft>
          <a:defRPr sz="5400" b="1" i="1" dirty="0">
            <a:solidFill>
              <a:srgbClr val="FC6204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Broadway" pitchFamily="82" charset="0"/>
            <a:ea typeface="DFPYeaSong-B5" pitchFamily="18" charset="-12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8441</TotalTime>
  <Words>763</Words>
  <Application>Microsoft Macintosh PowerPoint</Application>
  <PresentationFormat>自定义</PresentationFormat>
  <Paragraphs>111</Paragraphs>
  <Slides>25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宋体</vt:lpstr>
      <vt:lpstr>微软雅黑</vt:lpstr>
      <vt:lpstr>Arial</vt:lpstr>
      <vt:lpstr>Broadway</vt:lpstr>
      <vt:lpstr>Calibri</vt:lpstr>
      <vt:lpstr>Helvetica Neue</vt:lpstr>
      <vt:lpstr>Tahoma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junstudy</dc:creator>
  <cp:lastModifiedBy>Microsoft Office User</cp:lastModifiedBy>
  <cp:revision>816</cp:revision>
  <dcterms:modified xsi:type="dcterms:W3CDTF">2020-05-18T13:40:07Z</dcterms:modified>
</cp:coreProperties>
</file>

<file path=docProps/thumbnail.jpeg>
</file>